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sldIdLst>
    <p:sldId id="257" r:id="rId2"/>
    <p:sldId id="260" r:id="rId3"/>
    <p:sldId id="261" r:id="rId4"/>
    <p:sldId id="262" r:id="rId5"/>
    <p:sldId id="263" r:id="rId6"/>
    <p:sldId id="264" r:id="rId7"/>
    <p:sldId id="266" r:id="rId8"/>
    <p:sldId id="267" r:id="rId9"/>
    <p:sldId id="268" r:id="rId10"/>
    <p:sldId id="269" r:id="rId11"/>
    <p:sldId id="270" r:id="rId12"/>
    <p:sldId id="274" r:id="rId13"/>
    <p:sldId id="275" r:id="rId14"/>
    <p:sldId id="278" r:id="rId15"/>
    <p:sldId id="279" r:id="rId16"/>
    <p:sldId id="282" r:id="rId17"/>
    <p:sldId id="283" r:id="rId18"/>
    <p:sldId id="284" r:id="rId19"/>
    <p:sldId id="285" r:id="rId20"/>
    <p:sldId id="286" r:id="rId21"/>
    <p:sldId id="265" r:id="rId22"/>
    <p:sldId id="287" r:id="rId23"/>
    <p:sldId id="288" r:id="rId24"/>
    <p:sldId id="289" r:id="rId25"/>
    <p:sldId id="291" r:id="rId26"/>
    <p:sldId id="290" r:id="rId27"/>
    <p:sldId id="292" r:id="rId28"/>
    <p:sldId id="293" r:id="rId29"/>
    <p:sldId id="295" r:id="rId30"/>
    <p:sldId id="297" r:id="rId31"/>
    <p:sldId id="298"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2EE95F-AD4F-4D9D-B8ED-F0E298ADA9C8}"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59EC3-35A7-474E-B2BD-A7CC2D699D7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975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2EE95F-AD4F-4D9D-B8ED-F0E298ADA9C8}"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59EC3-35A7-474E-B2BD-A7CC2D699D7C}" type="slidenum">
              <a:rPr lang="en-US" smtClean="0"/>
              <a:t>‹#›</a:t>
            </a:fld>
            <a:endParaRPr lang="en-US"/>
          </a:p>
        </p:txBody>
      </p:sp>
    </p:spTree>
    <p:extLst>
      <p:ext uri="{BB962C8B-B14F-4D97-AF65-F5344CB8AC3E}">
        <p14:creationId xmlns:p14="http://schemas.microsoft.com/office/powerpoint/2010/main" val="3652858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2EE95F-AD4F-4D9D-B8ED-F0E298ADA9C8}"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59EC3-35A7-474E-B2BD-A7CC2D699D7C}" type="slidenum">
              <a:rPr lang="en-US" smtClean="0"/>
              <a:t>‹#›</a:t>
            </a:fld>
            <a:endParaRPr lang="en-US"/>
          </a:p>
        </p:txBody>
      </p:sp>
    </p:spTree>
    <p:extLst>
      <p:ext uri="{BB962C8B-B14F-4D97-AF65-F5344CB8AC3E}">
        <p14:creationId xmlns:p14="http://schemas.microsoft.com/office/powerpoint/2010/main" val="4061925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2EE95F-AD4F-4D9D-B8ED-F0E298ADA9C8}"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59EC3-35A7-474E-B2BD-A7CC2D699D7C}" type="slidenum">
              <a:rPr lang="en-US" smtClean="0"/>
              <a:t>‹#›</a:t>
            </a:fld>
            <a:endParaRPr lang="en-US"/>
          </a:p>
        </p:txBody>
      </p:sp>
    </p:spTree>
    <p:extLst>
      <p:ext uri="{BB962C8B-B14F-4D97-AF65-F5344CB8AC3E}">
        <p14:creationId xmlns:p14="http://schemas.microsoft.com/office/powerpoint/2010/main" val="276350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2EE95F-AD4F-4D9D-B8ED-F0E298ADA9C8}"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59EC3-35A7-474E-B2BD-A7CC2D699D7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418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2EE95F-AD4F-4D9D-B8ED-F0E298ADA9C8}"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59EC3-35A7-474E-B2BD-A7CC2D699D7C}" type="slidenum">
              <a:rPr lang="en-US" smtClean="0"/>
              <a:t>‹#›</a:t>
            </a:fld>
            <a:endParaRPr lang="en-US"/>
          </a:p>
        </p:txBody>
      </p:sp>
    </p:spTree>
    <p:extLst>
      <p:ext uri="{BB962C8B-B14F-4D97-AF65-F5344CB8AC3E}">
        <p14:creationId xmlns:p14="http://schemas.microsoft.com/office/powerpoint/2010/main" val="2644138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2EE95F-AD4F-4D9D-B8ED-F0E298ADA9C8}" type="datetimeFigureOut">
              <a:rPr lang="en-US" smtClean="0"/>
              <a:t>6/16/2021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959EC3-35A7-474E-B2BD-A7CC2D699D7C}" type="slidenum">
              <a:rPr lang="en-US" smtClean="0"/>
              <a:t>‹#›</a:t>
            </a:fld>
            <a:endParaRPr lang="en-US"/>
          </a:p>
        </p:txBody>
      </p:sp>
    </p:spTree>
    <p:extLst>
      <p:ext uri="{BB962C8B-B14F-4D97-AF65-F5344CB8AC3E}">
        <p14:creationId xmlns:p14="http://schemas.microsoft.com/office/powerpoint/2010/main" val="1040505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2EE95F-AD4F-4D9D-B8ED-F0E298ADA9C8}" type="datetimeFigureOut">
              <a:rPr lang="en-US" smtClean="0"/>
              <a:t>6/16/2021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59EC3-35A7-474E-B2BD-A7CC2D699D7C}" type="slidenum">
              <a:rPr lang="en-US" smtClean="0"/>
              <a:t>‹#›</a:t>
            </a:fld>
            <a:endParaRPr lang="en-US"/>
          </a:p>
        </p:txBody>
      </p:sp>
    </p:spTree>
    <p:extLst>
      <p:ext uri="{BB962C8B-B14F-4D97-AF65-F5344CB8AC3E}">
        <p14:creationId xmlns:p14="http://schemas.microsoft.com/office/powerpoint/2010/main" val="374680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02EE95F-AD4F-4D9D-B8ED-F0E298ADA9C8}" type="datetimeFigureOut">
              <a:rPr lang="en-US" smtClean="0"/>
              <a:t>6/16/2021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C959EC3-35A7-474E-B2BD-A7CC2D699D7C}" type="slidenum">
              <a:rPr lang="en-US" smtClean="0"/>
              <a:t>‹#›</a:t>
            </a:fld>
            <a:endParaRPr lang="en-US"/>
          </a:p>
        </p:txBody>
      </p:sp>
    </p:spTree>
    <p:extLst>
      <p:ext uri="{BB962C8B-B14F-4D97-AF65-F5344CB8AC3E}">
        <p14:creationId xmlns:p14="http://schemas.microsoft.com/office/powerpoint/2010/main" val="2096540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02EE95F-AD4F-4D9D-B8ED-F0E298ADA9C8}" type="datetimeFigureOut">
              <a:rPr lang="en-US" smtClean="0"/>
              <a:t>6/16/2021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C959EC3-35A7-474E-B2BD-A7CC2D699D7C}" type="slidenum">
              <a:rPr lang="en-US" smtClean="0"/>
              <a:t>‹#›</a:t>
            </a:fld>
            <a:endParaRPr lang="en-US"/>
          </a:p>
        </p:txBody>
      </p:sp>
    </p:spTree>
    <p:extLst>
      <p:ext uri="{BB962C8B-B14F-4D97-AF65-F5344CB8AC3E}">
        <p14:creationId xmlns:p14="http://schemas.microsoft.com/office/powerpoint/2010/main" val="2308932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2EE95F-AD4F-4D9D-B8ED-F0E298ADA9C8}"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59EC3-35A7-474E-B2BD-A7CC2D699D7C}" type="slidenum">
              <a:rPr lang="en-US" smtClean="0"/>
              <a:t>‹#›</a:t>
            </a:fld>
            <a:endParaRPr lang="en-US"/>
          </a:p>
        </p:txBody>
      </p:sp>
    </p:spTree>
    <p:extLst>
      <p:ext uri="{BB962C8B-B14F-4D97-AF65-F5344CB8AC3E}">
        <p14:creationId xmlns:p14="http://schemas.microsoft.com/office/powerpoint/2010/main" val="403622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02EE95F-AD4F-4D9D-B8ED-F0E298ADA9C8}" type="datetimeFigureOut">
              <a:rPr lang="en-US" smtClean="0"/>
              <a:t>6/16/2021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C959EC3-35A7-474E-B2BD-A7CC2D699D7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161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en-US" sz="2800" b="1" kern="0"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1: </a:t>
            </a:r>
            <a:r>
              <a:rPr lang="en-US" sz="2800" b="1" kern="0" dirty="0">
                <a:solidFill>
                  <a:srgbClr val="365F91"/>
                </a:solidFill>
                <a:latin typeface="Times New Roman" panose="02020603050405020304" pitchFamily="18" charset="0"/>
                <a:ea typeface="Times New Roman" panose="02020603050405020304" pitchFamily="18" charset="0"/>
                <a:cs typeface="Times New Roman" panose="02020603050405020304" pitchFamily="18" charset="0"/>
              </a:rPr>
              <a:t>TỔNG QUAN VỀ </a:t>
            </a:r>
            <a:r>
              <a:rPr lang="en-US" sz="2800" b="1" kern="0"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FRAMEWORK LARAVEL</a:t>
            </a:r>
            <a:endParaRPr lang="en-US" sz="2800" b="1" dirty="0"/>
          </a:p>
        </p:txBody>
      </p:sp>
      <p:pic>
        <p:nvPicPr>
          <p:cNvPr id="4" name="Content Placeholder 3">
            <a:extLst>
              <a:ext uri="{FF2B5EF4-FFF2-40B4-BE49-F238E27FC236}">
                <a16:creationId xmlns:a16="http://schemas.microsoft.com/office/drawing/2014/main" id="{14F335BF-3B07-42E3-9ED9-3620B21097B7}"/>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137569" y="3471863"/>
            <a:ext cx="2857500" cy="1600200"/>
          </a:xfrm>
          <a:prstGeom prst="rect">
            <a:avLst/>
          </a:prstGeom>
          <a:noFill/>
          <a:ln>
            <a:noFill/>
          </a:ln>
        </p:spPr>
      </p:pic>
      <p:sp>
        <p:nvSpPr>
          <p:cNvPr id="6" name="Text Placeholder 5">
            <a:extLst>
              <a:ext uri="{FF2B5EF4-FFF2-40B4-BE49-F238E27FC236}">
                <a16:creationId xmlns:a16="http://schemas.microsoft.com/office/drawing/2014/main" id="{545ADA44-9F86-4E4D-8C68-1051823CEF43}"/>
              </a:ext>
            </a:extLst>
          </p:cNvPr>
          <p:cNvSpPr>
            <a:spLocks noGrp="1"/>
          </p:cNvSpPr>
          <p:nvPr>
            <p:ph type="body" sz="quarter" idx="3"/>
          </p:nvPr>
        </p:nvSpPr>
        <p:spPr/>
        <p:txBody>
          <a:bodyPr/>
          <a:lstStyle/>
          <a:p>
            <a:r>
              <a:rPr lang="vi-V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 </a:t>
            </a:r>
            <a:r>
              <a:rPr lang="en-US"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Laravel là gì?</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01F9B597-4840-4FEC-B98D-0C5F3D930C4F}"/>
              </a:ext>
            </a:extLst>
          </p:cNvPr>
          <p:cNvSpPr>
            <a:spLocks noGrp="1"/>
          </p:cNvSpPr>
          <p:nvPr>
            <p:ph sz="quarter" idx="4"/>
          </p:nvPr>
        </p:nvSpPr>
        <p:spPr/>
        <p:txBody>
          <a:bodyPr>
            <a:normAutofit/>
          </a:bodyPr>
          <a:lstStyle/>
          <a:p>
            <a:r>
              <a:rPr lang="en-US" sz="2800" dirty="0">
                <a:solidFill>
                  <a:schemeClr val="tx1"/>
                </a:solidFill>
                <a:effectLst/>
                <a:latin typeface="Times New Roman" panose="02020603050405020304" pitchFamily="18" charset="0"/>
                <a:ea typeface="Times New Roman" panose="02020603050405020304" pitchFamily="18" charset="0"/>
              </a:rPr>
              <a:t>Laravel là PHP Web Framework miễn phí, mã nguồn mở, được tạo bởi </a:t>
            </a:r>
            <a:r>
              <a:rPr lang="en-US" sz="280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Taylor Otwell</a:t>
            </a:r>
            <a:r>
              <a:rPr lang="en-US" sz="2800" dirty="0">
                <a:solidFill>
                  <a:schemeClr val="tx1"/>
                </a:solidFill>
                <a:effectLst/>
                <a:latin typeface="Times New Roman" panose="02020603050405020304" pitchFamily="18" charset="0"/>
                <a:ea typeface="Times New Roman" panose="02020603050405020304" pitchFamily="18" charset="0"/>
              </a:rPr>
              <a:t> và dành cho việc phát triển các ứng dụng web theo mô hình kiến trúc </a:t>
            </a:r>
            <a:r>
              <a:rPr lang="en-US" sz="280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mô hình MVC</a:t>
            </a:r>
            <a:r>
              <a:rPr lang="en-US" sz="2800" dirty="0">
                <a:solidFill>
                  <a:schemeClr val="tx1"/>
                </a:solidFill>
                <a:effectLst/>
                <a:latin typeface="Times New Roman" panose="02020603050405020304" pitchFamily="18" charset="0"/>
                <a:ea typeface="Times New Roman" panose="02020603050405020304" pitchFamily="18" charset="0"/>
              </a:rPr>
              <a:t> và dựa trên </a:t>
            </a:r>
            <a:r>
              <a:rPr lang="en-US" sz="280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Symfony PHP Framework</a:t>
            </a:r>
            <a:endParaRPr lang="en-US" sz="2800" dirty="0">
              <a:solidFill>
                <a:schemeClr val="tx1"/>
              </a:solidFill>
            </a:endParaRPr>
          </a:p>
        </p:txBody>
      </p:sp>
    </p:spTree>
    <p:extLst>
      <p:ext uri="{BB962C8B-B14F-4D97-AF65-F5344CB8AC3E}">
        <p14:creationId xmlns:p14="http://schemas.microsoft.com/office/powerpoint/2010/main" val="327695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81554A-A5B6-40C7-92DD-A89A3A040C0F}"/>
              </a:ext>
            </a:extLst>
          </p:cNvPr>
          <p:cNvSpPr txBox="1"/>
          <p:nvPr/>
        </p:nvSpPr>
        <p:spPr>
          <a:xfrm>
            <a:off x="3620278" y="5425972"/>
            <a:ext cx="5243804" cy="369332"/>
          </a:xfrm>
          <a:prstGeom prst="rect">
            <a:avLst/>
          </a:prstGeom>
          <a:noFill/>
        </p:spPr>
        <p:txBody>
          <a:bodyPr wrap="square" rtlCol="0">
            <a:spAutoFit/>
          </a:bodyPr>
          <a:lstStyle/>
          <a:p>
            <a:pPr algn="ctr">
              <a:spcAft>
                <a:spcPts val="1000"/>
              </a:spcAft>
            </a:pPr>
            <a:r>
              <a:rPr lang="en-US" sz="1800" i="1">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Mail xác nhận địa chỉ email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446747"/>
            <a:ext cx="10629900" cy="4849153"/>
          </a:xfrm>
          <a:prstGeom prst="rect">
            <a:avLst/>
          </a:prstGeom>
        </p:spPr>
      </p:pic>
    </p:spTree>
    <p:extLst>
      <p:ext uri="{BB962C8B-B14F-4D97-AF65-F5344CB8AC3E}">
        <p14:creationId xmlns:p14="http://schemas.microsoft.com/office/powerpoint/2010/main" val="529859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81554A-A5B6-40C7-92DD-A89A3A040C0F}"/>
              </a:ext>
            </a:extLst>
          </p:cNvPr>
          <p:cNvSpPr txBox="1"/>
          <p:nvPr/>
        </p:nvSpPr>
        <p:spPr>
          <a:xfrm>
            <a:off x="3620278" y="5425972"/>
            <a:ext cx="5243804" cy="369332"/>
          </a:xfrm>
          <a:prstGeom prst="rect">
            <a:avLst/>
          </a:prstGeom>
          <a:noFill/>
        </p:spPr>
        <p:txBody>
          <a:bodyPr wrap="square" rtlCol="0">
            <a:spAutoFit/>
          </a:bodyPr>
          <a:lstStyle/>
          <a:p>
            <a:pPr algn="ctr">
              <a:spcAft>
                <a:spcPts val="1000"/>
              </a:spcAft>
            </a:pPr>
            <a:r>
              <a:rPr lang="en-US" sz="1800" i="1">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Thông báo xác nhận thành công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446747"/>
            <a:ext cx="10629900" cy="484915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631" y="3739977"/>
            <a:ext cx="4258269" cy="1238423"/>
          </a:xfrm>
          <a:prstGeom prst="rect">
            <a:avLst/>
          </a:prstGeom>
        </p:spPr>
      </p:pic>
    </p:spTree>
    <p:extLst>
      <p:ext uri="{BB962C8B-B14F-4D97-AF65-F5344CB8AC3E}">
        <p14:creationId xmlns:p14="http://schemas.microsoft.com/office/powerpoint/2010/main" val="403160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p:txBody>
          <a:bodyPr/>
          <a:lstStyle/>
          <a:p>
            <a:r>
              <a:rPr lang="vi-VN" b="1">
                <a:solidFill>
                  <a:schemeClr val="tx1"/>
                </a:solidFill>
              </a:rPr>
              <a:t>2. Xem danh sách sản phẩm</a:t>
            </a:r>
            <a:endParaRPr lang="vi-VN" sz="1800" b="1">
              <a:solidFill>
                <a:schemeClr val="tx1"/>
              </a:solidFill>
              <a:effectLst/>
              <a:latin typeface="Times New Roman" panose="02020603050405020304" pitchFamily="18" charset="0"/>
              <a:ea typeface="Calibri" panose="020F0502020204030204" pitchFamily="34" charset="0"/>
            </a:endParaRPr>
          </a:p>
        </p:txBody>
      </p:sp>
      <p:sp>
        <p:nvSpPr>
          <p:cNvPr id="7" name="Content Placeholder 6">
            <a:extLst>
              <a:ext uri="{FF2B5EF4-FFF2-40B4-BE49-F238E27FC236}">
                <a16:creationId xmlns:a16="http://schemas.microsoft.com/office/drawing/2014/main" id="{34C32F3C-50EE-41ED-84B8-2633960674F8}"/>
              </a:ext>
            </a:extLst>
          </p:cNvPr>
          <p:cNvSpPr>
            <a:spLocks noGrp="1"/>
          </p:cNvSpPr>
          <p:nvPr>
            <p:ph sz="half" idx="2"/>
          </p:nvPr>
        </p:nvSpPr>
        <p:spPr>
          <a:xfrm>
            <a:off x="1097280" y="2582334"/>
            <a:ext cx="9297022" cy="3378200"/>
          </a:xfrm>
        </p:spPr>
        <p:txBody>
          <a:bodyPr>
            <a:normAutofit/>
          </a:bodyPr>
          <a:lstStyle/>
          <a:p>
            <a:pPr marL="201168" lvl="1" indent="0">
              <a:buNone/>
            </a:pPr>
            <a:r>
              <a:rPr lang="vi-VN" sz="2000">
                <a:solidFill>
                  <a:schemeClr val="tx1"/>
                </a:solidFill>
                <a:effectLst/>
                <a:latin typeface="Times New Roman" panose="02020603050405020304" pitchFamily="18" charset="0"/>
                <a:ea typeface="Calibri" panose="020F0502020204030204" pitchFamily="34" charset="0"/>
              </a:rPr>
              <a:t>	Khách hàng có thể xem danh sách các sản phẩm mới, sản phẩm phân loại theo hãng sản xuất, xem sản phẩm theo từng chuyên mục.</a:t>
            </a:r>
            <a:endParaRPr lang="en-US" sz="2000">
              <a:solidFill>
                <a:schemeClr val="tx1"/>
              </a:solidFill>
            </a:endParaRPr>
          </a:p>
        </p:txBody>
      </p:sp>
    </p:spTree>
    <p:extLst>
      <p:ext uri="{BB962C8B-B14F-4D97-AF65-F5344CB8AC3E}">
        <p14:creationId xmlns:p14="http://schemas.microsoft.com/office/powerpoint/2010/main" val="1450043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81554A-A5B6-40C7-92DD-A89A3A040C0F}"/>
              </a:ext>
            </a:extLst>
          </p:cNvPr>
          <p:cNvSpPr txBox="1"/>
          <p:nvPr/>
        </p:nvSpPr>
        <p:spPr>
          <a:xfrm>
            <a:off x="3620278" y="5674901"/>
            <a:ext cx="5243804" cy="369332"/>
          </a:xfrm>
          <a:prstGeom prst="rect">
            <a:avLst/>
          </a:prstGeom>
          <a:noFill/>
        </p:spPr>
        <p:txBody>
          <a:bodyPr wrap="square" rtlCol="0">
            <a:spAutoFit/>
          </a:bodyPr>
          <a:lstStyle/>
          <a:p>
            <a:pPr algn="ctr"/>
            <a:r>
              <a:rPr lang="en-US" sz="1800" i="1" dirty="0">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Xem danh sách sản phẩm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107" y="48626"/>
            <a:ext cx="10654146" cy="5243810"/>
          </a:xfrm>
          <a:prstGeom prst="rect">
            <a:avLst/>
          </a:prstGeom>
        </p:spPr>
      </p:pic>
    </p:spTree>
    <p:extLst>
      <p:ext uri="{BB962C8B-B14F-4D97-AF65-F5344CB8AC3E}">
        <p14:creationId xmlns:p14="http://schemas.microsoft.com/office/powerpoint/2010/main" val="368916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a:xfrm>
            <a:off x="1097279" y="1846052"/>
            <a:ext cx="6227251" cy="736282"/>
          </a:xfrm>
        </p:spPr>
        <p:txBody>
          <a:bodyPr/>
          <a:lstStyle/>
          <a:p>
            <a:r>
              <a:rPr lang="vi-VN" b="1">
                <a:solidFill>
                  <a:schemeClr val="tx1"/>
                </a:solidFill>
              </a:rPr>
              <a:t>3. Xem thông tin chi tiết sản phẩm</a:t>
            </a:r>
            <a:endParaRPr lang="vi-VN" sz="1800" b="1">
              <a:solidFill>
                <a:schemeClr val="tx1"/>
              </a:solidFill>
              <a:effectLst/>
              <a:latin typeface="Times New Roman" panose="02020603050405020304" pitchFamily="18" charset="0"/>
              <a:ea typeface="Calibri" panose="020F0502020204030204" pitchFamily="34" charset="0"/>
            </a:endParaRPr>
          </a:p>
        </p:txBody>
      </p:sp>
      <p:sp>
        <p:nvSpPr>
          <p:cNvPr id="7" name="Content Placeholder 6">
            <a:extLst>
              <a:ext uri="{FF2B5EF4-FFF2-40B4-BE49-F238E27FC236}">
                <a16:creationId xmlns:a16="http://schemas.microsoft.com/office/drawing/2014/main" id="{34C32F3C-50EE-41ED-84B8-2633960674F8}"/>
              </a:ext>
            </a:extLst>
          </p:cNvPr>
          <p:cNvSpPr>
            <a:spLocks noGrp="1"/>
          </p:cNvSpPr>
          <p:nvPr>
            <p:ph sz="half" idx="2"/>
          </p:nvPr>
        </p:nvSpPr>
        <p:spPr>
          <a:xfrm>
            <a:off x="1097280" y="2582334"/>
            <a:ext cx="9297022" cy="3378200"/>
          </a:xfrm>
        </p:spPr>
        <p:txBody>
          <a:bodyPr>
            <a:normAutofit/>
          </a:bodyPr>
          <a:lstStyle/>
          <a:p>
            <a:pPr marL="201168" lvl="1" indent="0">
              <a:buNone/>
            </a:pPr>
            <a:r>
              <a:rPr lang="vi-VN" sz="2000">
                <a:solidFill>
                  <a:schemeClr val="tx1"/>
                </a:solidFill>
                <a:effectLst/>
                <a:latin typeface="Times New Roman" panose="02020603050405020304" pitchFamily="18" charset="0"/>
                <a:ea typeface="Calibri" panose="020F0502020204030204" pitchFamily="34" charset="0"/>
              </a:rPr>
              <a:t>	Khách hàng có thể nhấn vào xem thông tin chi tiết của sản phẩm trong website, tiến hành thêm sản phẩm vào giỏ hàng sản phẩm mà khách hàng muốn mua.</a:t>
            </a:r>
            <a:endParaRPr lang="en-US" sz="2000">
              <a:solidFill>
                <a:schemeClr val="tx1"/>
              </a:solidFill>
            </a:endParaRPr>
          </a:p>
        </p:txBody>
      </p:sp>
    </p:spTree>
    <p:extLst>
      <p:ext uri="{BB962C8B-B14F-4D97-AF65-F5344CB8AC3E}">
        <p14:creationId xmlns:p14="http://schemas.microsoft.com/office/powerpoint/2010/main" val="4199239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81554A-A5B6-40C7-92DD-A89A3A040C0F}"/>
              </a:ext>
            </a:extLst>
          </p:cNvPr>
          <p:cNvSpPr txBox="1"/>
          <p:nvPr/>
        </p:nvSpPr>
        <p:spPr>
          <a:xfrm>
            <a:off x="3620278" y="5425972"/>
            <a:ext cx="5243804" cy="369332"/>
          </a:xfrm>
          <a:prstGeom prst="rect">
            <a:avLst/>
          </a:prstGeom>
          <a:noFill/>
        </p:spPr>
        <p:txBody>
          <a:bodyPr wrap="square" rtlCol="0">
            <a:spAutoFit/>
          </a:bodyPr>
          <a:lstStyle/>
          <a:p>
            <a:pPr algn="ctr"/>
            <a:r>
              <a:rPr lang="vi-VN" sz="1800" i="1">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Chi tiết sản phẩm</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199" y="177800"/>
            <a:ext cx="10099962" cy="5094909"/>
          </a:xfrm>
          <a:prstGeom prst="rect">
            <a:avLst/>
          </a:prstGeom>
        </p:spPr>
      </p:pic>
    </p:spTree>
    <p:extLst>
      <p:ext uri="{BB962C8B-B14F-4D97-AF65-F5344CB8AC3E}">
        <p14:creationId xmlns:p14="http://schemas.microsoft.com/office/powerpoint/2010/main" val="4107189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a:xfrm>
            <a:off x="1097279" y="1846052"/>
            <a:ext cx="6227251" cy="736282"/>
          </a:xfrm>
        </p:spPr>
        <p:txBody>
          <a:bodyPr/>
          <a:lstStyle/>
          <a:p>
            <a:r>
              <a:rPr lang="en-US" sz="1800" b="1" dirty="0">
                <a:solidFill>
                  <a:schemeClr val="tx1"/>
                </a:solidFill>
                <a:latin typeface="Times New Roman" panose="02020603050405020304" pitchFamily="18" charset="0"/>
                <a:ea typeface="Calibri" panose="020F0502020204030204" pitchFamily="34" charset="0"/>
              </a:rPr>
              <a:t>4</a:t>
            </a:r>
            <a:r>
              <a:rPr lang="vi-VN" sz="1800" b="1" dirty="0">
                <a:solidFill>
                  <a:schemeClr val="tx1"/>
                </a:solidFill>
                <a:effectLst/>
                <a:latin typeface="Times New Roman" panose="02020603050405020304" pitchFamily="18" charset="0"/>
                <a:ea typeface="Calibri" panose="020F0502020204030204" pitchFamily="34" charset="0"/>
              </a:rPr>
              <a:t>. Chức năng tìm kiếm sản phẩm</a:t>
            </a:r>
          </a:p>
        </p:txBody>
      </p:sp>
      <p:sp>
        <p:nvSpPr>
          <p:cNvPr id="7" name="Content Placeholder 6">
            <a:extLst>
              <a:ext uri="{FF2B5EF4-FFF2-40B4-BE49-F238E27FC236}">
                <a16:creationId xmlns:a16="http://schemas.microsoft.com/office/drawing/2014/main" id="{34C32F3C-50EE-41ED-84B8-2633960674F8}"/>
              </a:ext>
            </a:extLst>
          </p:cNvPr>
          <p:cNvSpPr>
            <a:spLocks noGrp="1"/>
          </p:cNvSpPr>
          <p:nvPr>
            <p:ph sz="half" idx="2"/>
          </p:nvPr>
        </p:nvSpPr>
        <p:spPr>
          <a:xfrm>
            <a:off x="1097280" y="2582334"/>
            <a:ext cx="9297022" cy="3378200"/>
          </a:xfrm>
        </p:spPr>
        <p:txBody>
          <a:bodyPr>
            <a:normAutofit/>
          </a:bodyPr>
          <a:lstStyle/>
          <a:p>
            <a:pPr marL="201168" lvl="1" indent="0">
              <a:buNone/>
            </a:pPr>
            <a:r>
              <a:rPr lang="vi-VN" sz="2000">
                <a:solidFill>
                  <a:schemeClr val="tx1"/>
                </a:solidFill>
                <a:effectLst/>
                <a:latin typeface="Times New Roman" panose="02020603050405020304" pitchFamily="18" charset="0"/>
                <a:ea typeface="Calibri" panose="020F0502020204030204" pitchFamily="34" charset="0"/>
              </a:rPr>
              <a:t> </a:t>
            </a:r>
          </a:p>
          <a:p>
            <a:pPr marL="201168" lvl="1" indent="0">
              <a:buNone/>
            </a:pPr>
            <a:r>
              <a:rPr lang="vi-VN" sz="2000">
                <a:solidFill>
                  <a:schemeClr val="tx1"/>
                </a:solidFill>
                <a:latin typeface="Times New Roman" panose="02020603050405020304" pitchFamily="18" charset="0"/>
                <a:ea typeface="Calibri" panose="020F0502020204030204" pitchFamily="34" charset="0"/>
              </a:rPr>
              <a:t>	</a:t>
            </a:r>
            <a:r>
              <a:rPr lang="vi-VN" sz="2000">
                <a:solidFill>
                  <a:schemeClr val="tx1"/>
                </a:solidFill>
                <a:effectLst/>
                <a:latin typeface="Times New Roman" panose="02020603050405020304" pitchFamily="18" charset="0"/>
                <a:ea typeface="Calibri" panose="020F0502020204030204" pitchFamily="34" charset="0"/>
              </a:rPr>
              <a:t>Nhấp vào nút tìm kiếm bên cạnh nút tài khoản. Khách hàng có thể tìm kiếm sản phẩm mà khách hàng mong muốn</a:t>
            </a:r>
            <a:endParaRPr lang="en-US" sz="2000">
              <a:solidFill>
                <a:schemeClr val="tx1"/>
              </a:solidFill>
            </a:endParaRPr>
          </a:p>
        </p:txBody>
      </p:sp>
    </p:spTree>
    <p:extLst>
      <p:ext uri="{BB962C8B-B14F-4D97-AF65-F5344CB8AC3E}">
        <p14:creationId xmlns:p14="http://schemas.microsoft.com/office/powerpoint/2010/main" val="1964130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321B030-A6C0-4EBB-B9AA-49F961A9B985}"/>
              </a:ext>
            </a:extLst>
          </p:cNvPr>
          <p:cNvSpPr txBox="1"/>
          <p:nvPr/>
        </p:nvSpPr>
        <p:spPr>
          <a:xfrm>
            <a:off x="1100050" y="5706442"/>
            <a:ext cx="9835427" cy="369332"/>
          </a:xfrm>
          <a:prstGeom prst="rect">
            <a:avLst/>
          </a:prstGeom>
          <a:noFill/>
        </p:spPr>
        <p:txBody>
          <a:bodyPr wrap="square" rtlCol="0">
            <a:spAutoFit/>
          </a:bodyPr>
          <a:lstStyle/>
          <a:p>
            <a:pPr algn="ctr">
              <a:spcAft>
                <a:spcPts val="1000"/>
              </a:spcAft>
            </a:pPr>
            <a:r>
              <a:rPr lang="en-US" sz="1800" i="1" dirty="0">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Màn hình hiển thị thanh tìm kiếm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519" y="0"/>
            <a:ext cx="9822536" cy="5444836"/>
          </a:xfrm>
          <a:prstGeom prst="rect">
            <a:avLst/>
          </a:prstGeom>
        </p:spPr>
      </p:pic>
    </p:spTree>
    <p:extLst>
      <p:ext uri="{BB962C8B-B14F-4D97-AF65-F5344CB8AC3E}">
        <p14:creationId xmlns:p14="http://schemas.microsoft.com/office/powerpoint/2010/main" val="22178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321B030-A6C0-4EBB-B9AA-49F961A9B985}"/>
              </a:ext>
            </a:extLst>
          </p:cNvPr>
          <p:cNvSpPr txBox="1"/>
          <p:nvPr/>
        </p:nvSpPr>
        <p:spPr>
          <a:xfrm>
            <a:off x="1100049" y="5737261"/>
            <a:ext cx="9835427" cy="369332"/>
          </a:xfrm>
          <a:prstGeom prst="rect">
            <a:avLst/>
          </a:prstGeom>
          <a:noFill/>
        </p:spPr>
        <p:txBody>
          <a:bodyPr wrap="square" rtlCol="0">
            <a:spAutoFit/>
          </a:bodyPr>
          <a:lstStyle/>
          <a:p>
            <a:pPr algn="ctr">
              <a:spcAft>
                <a:spcPts val="1000"/>
              </a:spcAft>
            </a:pPr>
            <a:r>
              <a:rPr lang="en-US" sz="1800" i="1" dirty="0">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Màn hình kết quả tìm kiếm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49" y="0"/>
            <a:ext cx="9983587" cy="5597235"/>
          </a:xfrm>
          <a:prstGeom prst="rect">
            <a:avLst/>
          </a:prstGeom>
        </p:spPr>
      </p:pic>
    </p:spTree>
    <p:extLst>
      <p:ext uri="{BB962C8B-B14F-4D97-AF65-F5344CB8AC3E}">
        <p14:creationId xmlns:p14="http://schemas.microsoft.com/office/powerpoint/2010/main" val="2518655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a:xfrm>
            <a:off x="1097279" y="1846052"/>
            <a:ext cx="6227251" cy="736282"/>
          </a:xfrm>
        </p:spPr>
        <p:txBody>
          <a:bodyPr/>
          <a:lstStyle/>
          <a:p>
            <a:r>
              <a:rPr lang="vi-VN" sz="1800" b="1" dirty="0">
                <a:solidFill>
                  <a:schemeClr val="tx1"/>
                </a:solidFill>
                <a:effectLst/>
                <a:latin typeface="Times New Roman" panose="02020603050405020304" pitchFamily="18" charset="0"/>
                <a:ea typeface="Calibri" panose="020F0502020204030204" pitchFamily="34" charset="0"/>
              </a:rPr>
              <a:t>6. Xem thông tin trang web</a:t>
            </a:r>
          </a:p>
        </p:txBody>
      </p:sp>
      <p:sp>
        <p:nvSpPr>
          <p:cNvPr id="7" name="Content Placeholder 6">
            <a:extLst>
              <a:ext uri="{FF2B5EF4-FFF2-40B4-BE49-F238E27FC236}">
                <a16:creationId xmlns:a16="http://schemas.microsoft.com/office/drawing/2014/main" id="{34C32F3C-50EE-41ED-84B8-2633960674F8}"/>
              </a:ext>
            </a:extLst>
          </p:cNvPr>
          <p:cNvSpPr>
            <a:spLocks noGrp="1"/>
          </p:cNvSpPr>
          <p:nvPr>
            <p:ph sz="half" idx="2"/>
          </p:nvPr>
        </p:nvSpPr>
        <p:spPr>
          <a:xfrm>
            <a:off x="1097280" y="2582334"/>
            <a:ext cx="9297022" cy="3378200"/>
          </a:xfrm>
        </p:spPr>
        <p:txBody>
          <a:bodyPr>
            <a:normAutofit/>
          </a:bodyPr>
          <a:lstStyle/>
          <a:p>
            <a:pPr marL="201168" lvl="1" indent="0">
              <a:buNone/>
            </a:pPr>
            <a:r>
              <a:rPr lang="vi-VN" sz="2000" dirty="0">
                <a:solidFill>
                  <a:schemeClr val="tx1"/>
                </a:solidFill>
                <a:effectLst/>
                <a:latin typeface="Times New Roman" panose="02020603050405020304" pitchFamily="18" charset="0"/>
                <a:ea typeface="Calibri" panose="020F0502020204030204" pitchFamily="34" charset="0"/>
              </a:rPr>
              <a:t> </a:t>
            </a:r>
          </a:p>
          <a:p>
            <a:pPr marL="201168" lvl="1" indent="0">
              <a:buNone/>
            </a:pPr>
            <a:r>
              <a:rPr lang="vi-VN" sz="2000" dirty="0">
                <a:solidFill>
                  <a:schemeClr val="tx1"/>
                </a:solidFill>
                <a:latin typeface="Times New Roman" panose="02020603050405020304" pitchFamily="18" charset="0"/>
                <a:ea typeface="Calibri" panose="020F0502020204030204" pitchFamily="34" charset="0"/>
              </a:rPr>
              <a:t>	</a:t>
            </a:r>
            <a:r>
              <a:rPr lang="vi-VN" sz="2000" dirty="0">
                <a:solidFill>
                  <a:schemeClr val="tx1"/>
                </a:solidFill>
                <a:effectLst/>
                <a:latin typeface="Times New Roman" panose="02020603050405020304" pitchFamily="18" charset="0"/>
                <a:ea typeface="Calibri" panose="020F0502020204030204" pitchFamily="34" charset="0"/>
              </a:rPr>
              <a:t>Ở cuối trang website bao gồm thông tin các đối tác, các hãng sản xuất, các chuyên mục. </a:t>
            </a:r>
            <a:endParaRPr lang="en-US" sz="2000" dirty="0">
              <a:solidFill>
                <a:schemeClr val="tx1"/>
              </a:solidFill>
            </a:endParaRPr>
          </a:p>
        </p:txBody>
      </p:sp>
    </p:spTree>
    <p:extLst>
      <p:ext uri="{BB962C8B-B14F-4D97-AF65-F5344CB8AC3E}">
        <p14:creationId xmlns:p14="http://schemas.microsoft.com/office/powerpoint/2010/main" val="3494624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en-US"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1: TỔNG QUAN VỀ FRAMEWORK LARAVEL</a:t>
            </a:r>
            <a:endParaRPr lang="en-US" sz="2800" b="1"/>
          </a:p>
        </p:txBody>
      </p:sp>
      <p:pic>
        <p:nvPicPr>
          <p:cNvPr id="4" name="Content Placeholder 3">
            <a:extLst>
              <a:ext uri="{FF2B5EF4-FFF2-40B4-BE49-F238E27FC236}">
                <a16:creationId xmlns:a16="http://schemas.microsoft.com/office/drawing/2014/main" id="{14F335BF-3B07-42E3-9ED9-3620B21097B7}"/>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137569" y="3471863"/>
            <a:ext cx="2857500" cy="1600200"/>
          </a:xfrm>
          <a:prstGeom prst="rect">
            <a:avLst/>
          </a:prstGeom>
          <a:noFill/>
          <a:ln>
            <a:noFill/>
          </a:ln>
        </p:spPr>
      </p:pic>
      <p:sp>
        <p:nvSpPr>
          <p:cNvPr id="6" name="Text Placeholder 5">
            <a:extLst>
              <a:ext uri="{FF2B5EF4-FFF2-40B4-BE49-F238E27FC236}">
                <a16:creationId xmlns:a16="http://schemas.microsoft.com/office/drawing/2014/main" id="{545ADA44-9F86-4E4D-8C68-1051823CEF43}"/>
              </a:ext>
            </a:extLst>
          </p:cNvPr>
          <p:cNvSpPr>
            <a:spLocks noGrp="1"/>
          </p:cNvSpPr>
          <p:nvPr>
            <p:ph type="body" sz="quarter" idx="3"/>
          </p:nvPr>
        </p:nvSpPr>
        <p:spPr>
          <a:xfrm>
            <a:off x="6217920" y="1846052"/>
            <a:ext cx="5482668" cy="736282"/>
          </a:xfrm>
        </p:spPr>
        <p:txBody>
          <a:bodyPr/>
          <a:lstStyle/>
          <a:p>
            <a:pPr lvl="0" algn="just">
              <a:lnSpc>
                <a:spcPct val="115000"/>
              </a:lnSpc>
              <a:spcAft>
                <a:spcPts val="1000"/>
              </a:spcAft>
            </a:pPr>
            <a:r>
              <a:rPr lang="vi-VN"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II. </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 tính năng nổi bật của</a:t>
            </a:r>
            <a:r>
              <a:rPr lang="vi-V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Laravel</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CDB0A944-3F3B-46AE-B2D7-57F42747A050}"/>
              </a:ext>
            </a:extLst>
          </p:cNvPr>
          <p:cNvSpPr>
            <a:spLocks noGrp="1"/>
          </p:cNvSpPr>
          <p:nvPr>
            <p:ph sz="quarter" idx="4"/>
          </p:nvPr>
        </p:nvSpPr>
        <p:spPr/>
        <p:txBody>
          <a:bodyPr>
            <a:normAutofit fontScale="92500" lnSpcReduction="20000"/>
          </a:bodyPr>
          <a:lstStyle/>
          <a:p>
            <a:pPr>
              <a:buFont typeface="Wingdings" panose="05000000000000000000" pitchFamily="2" charset="2"/>
              <a:buChar char="q"/>
            </a:pPr>
            <a:r>
              <a:rPr lang="en-US" b="1">
                <a:solidFill>
                  <a:schemeClr val="tx1"/>
                </a:solidFill>
                <a:latin typeface="Times New Roman" panose="02020603050405020304" pitchFamily="18" charset="0"/>
                <a:cs typeface="Times New Roman" panose="02020603050405020304" pitchFamily="18" charset="0"/>
              </a:rPr>
              <a:t>Routing controllers</a:t>
            </a:r>
          </a:p>
          <a:p>
            <a:pPr>
              <a:buFont typeface="Wingdings" panose="05000000000000000000" pitchFamily="2" charset="2"/>
              <a:buChar char="q"/>
            </a:pPr>
            <a:r>
              <a:rPr lang="en-US" b="1">
                <a:solidFill>
                  <a:schemeClr val="tx1"/>
                </a:solidFill>
                <a:latin typeface="Times New Roman" panose="02020603050405020304" pitchFamily="18" charset="0"/>
                <a:cs typeface="Times New Roman" panose="02020603050405020304" pitchFamily="18" charset="0"/>
              </a:rPr>
              <a:t>Configuration management</a:t>
            </a:r>
          </a:p>
          <a:p>
            <a:pPr>
              <a:buFont typeface="Wingdings" panose="05000000000000000000" pitchFamily="2" charset="2"/>
              <a:buChar char="q"/>
            </a:pPr>
            <a:r>
              <a:rPr lang="en-US" b="1">
                <a:solidFill>
                  <a:schemeClr val="tx1"/>
                </a:solidFill>
                <a:latin typeface="Times New Roman" panose="02020603050405020304" pitchFamily="18" charset="0"/>
                <a:cs typeface="Times New Roman" panose="02020603050405020304" pitchFamily="18" charset="0"/>
              </a:rPr>
              <a:t>Testability</a:t>
            </a:r>
          </a:p>
          <a:p>
            <a:pPr>
              <a:buFont typeface="Wingdings" panose="05000000000000000000" pitchFamily="2" charset="2"/>
              <a:buChar char="q"/>
            </a:pPr>
            <a:r>
              <a:rPr lang="en-US" b="1">
                <a:solidFill>
                  <a:schemeClr val="tx1"/>
                </a:solidFill>
                <a:latin typeface="Times New Roman" panose="02020603050405020304" pitchFamily="18" charset="0"/>
                <a:cs typeface="Times New Roman" panose="02020603050405020304" pitchFamily="18" charset="0"/>
              </a:rPr>
              <a:t>Authentication and authorization</a:t>
            </a:r>
          </a:p>
          <a:p>
            <a:pPr>
              <a:buFont typeface="Wingdings" panose="05000000000000000000" pitchFamily="2" charset="2"/>
              <a:buChar char="q"/>
            </a:pPr>
            <a:r>
              <a:rPr lang="en-US" b="1">
                <a:solidFill>
                  <a:schemeClr val="tx1"/>
                </a:solidFill>
                <a:latin typeface="Times New Roman" panose="02020603050405020304" pitchFamily="18" charset="0"/>
                <a:cs typeface="Times New Roman" panose="02020603050405020304" pitchFamily="18" charset="0"/>
              </a:rPr>
              <a:t>Modularity</a:t>
            </a:r>
          </a:p>
          <a:p>
            <a:pPr>
              <a:buFont typeface="Wingdings" panose="05000000000000000000" pitchFamily="2" charset="2"/>
              <a:buChar char="q"/>
            </a:pPr>
            <a:r>
              <a:rPr lang="en-US" b="1">
                <a:solidFill>
                  <a:schemeClr val="tx1"/>
                </a:solidFill>
                <a:latin typeface="Times New Roman" panose="02020603050405020304" pitchFamily="18" charset="0"/>
                <a:cs typeface="Times New Roman" panose="02020603050405020304" pitchFamily="18" charset="0"/>
              </a:rPr>
              <a:t>ORM (Object Relational Mapper) features</a:t>
            </a:r>
          </a:p>
          <a:p>
            <a:pPr>
              <a:buFont typeface="Wingdings" panose="05000000000000000000" pitchFamily="2" charset="2"/>
              <a:buChar char="q"/>
            </a:pPr>
            <a:r>
              <a:rPr lang="en-US" b="1">
                <a:solidFill>
                  <a:schemeClr val="tx1"/>
                </a:solidFill>
                <a:latin typeface="Times New Roman" panose="02020603050405020304" pitchFamily="18" charset="0"/>
                <a:cs typeface="Times New Roman" panose="02020603050405020304" pitchFamily="18" charset="0"/>
              </a:rPr>
              <a:t>Provides template engine</a:t>
            </a:r>
          </a:p>
          <a:p>
            <a:pPr>
              <a:buFont typeface="Wingdings" panose="05000000000000000000" pitchFamily="2" charset="2"/>
              <a:buChar char="q"/>
            </a:pPr>
            <a:r>
              <a:rPr lang="en-US" b="1">
                <a:solidFill>
                  <a:schemeClr val="tx1"/>
                </a:solidFill>
                <a:latin typeface="Times New Roman" panose="02020603050405020304" pitchFamily="18" charset="0"/>
                <a:cs typeface="Times New Roman" panose="02020603050405020304" pitchFamily="18" charset="0"/>
              </a:rPr>
              <a:t>Building schemas</a:t>
            </a:r>
          </a:p>
          <a:p>
            <a:pPr>
              <a:buFont typeface="Wingdings" panose="05000000000000000000" pitchFamily="2" charset="2"/>
              <a:buChar char="q"/>
            </a:pPr>
            <a:r>
              <a:rPr lang="en-US" b="1">
                <a:solidFill>
                  <a:schemeClr val="tx1"/>
                </a:solidFill>
                <a:latin typeface="Times New Roman" panose="02020603050405020304" pitchFamily="18" charset="0"/>
                <a:cs typeface="Times New Roman" panose="02020603050405020304" pitchFamily="18" charset="0"/>
              </a:rPr>
              <a:t>E-mailing facilities</a:t>
            </a:r>
          </a:p>
        </p:txBody>
      </p:sp>
    </p:spTree>
    <p:extLst>
      <p:ext uri="{BB962C8B-B14F-4D97-AF65-F5344CB8AC3E}">
        <p14:creationId xmlns:p14="http://schemas.microsoft.com/office/powerpoint/2010/main" val="3009437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502116"/>
            <a:ext cx="10058400" cy="4897938"/>
          </a:xfrm>
          <a:prstGeom prst="rect">
            <a:avLst/>
          </a:prstGeom>
        </p:spPr>
      </p:pic>
    </p:spTree>
    <p:extLst>
      <p:ext uri="{BB962C8B-B14F-4D97-AF65-F5344CB8AC3E}">
        <p14:creationId xmlns:p14="http://schemas.microsoft.com/office/powerpoint/2010/main" val="385138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a:xfrm>
            <a:off x="1097279" y="1846052"/>
            <a:ext cx="5835365" cy="736282"/>
          </a:xfrm>
        </p:spPr>
        <p:txBody>
          <a:bodyPr/>
          <a:lstStyle/>
          <a:p>
            <a:r>
              <a:rPr lang="vi-VN" b="1">
                <a:solidFill>
                  <a:schemeClr val="tx1"/>
                </a:solidFill>
              </a:rPr>
              <a:t>V. </a:t>
            </a:r>
            <a:r>
              <a:rPr lang="en-US" sz="18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 năng người dùng có đăng ký:</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DC6D248-AE12-470E-9724-D7C74C5F038F}"/>
              </a:ext>
            </a:extLst>
          </p:cNvPr>
          <p:cNvSpPr txBox="1"/>
          <p:nvPr/>
        </p:nvSpPr>
        <p:spPr>
          <a:xfrm>
            <a:off x="1226664" y="2582334"/>
            <a:ext cx="4808376" cy="2104743"/>
          </a:xfrm>
          <a:prstGeom prst="rect">
            <a:avLst/>
          </a:prstGeom>
          <a:noFill/>
        </p:spPr>
        <p:txBody>
          <a:bodyPr wrap="square" rtlCol="0">
            <a:spAutoFit/>
          </a:bodyPr>
          <a:lstStyle/>
          <a:p>
            <a:pPr marL="342900" indent="-342900">
              <a:lnSpc>
                <a:spcPct val="115000"/>
              </a:lnSpc>
              <a:spcBef>
                <a:spcPts val="200"/>
              </a:spcBef>
              <a:buAutoNum type="arabicPeriod"/>
            </a:pPr>
            <a:r>
              <a:rPr lang="en-US" sz="1800" dirty="0">
                <a:effectLst/>
                <a:latin typeface="Cambria" panose="02040503050406030204" pitchFamily="18" charset="0"/>
                <a:ea typeface="MS Gothic" panose="020B0609070205080204" pitchFamily="49" charset="-128"/>
                <a:cs typeface="Times New Roman" panose="02020603050405020304" pitchFamily="18" charset="0"/>
              </a:rPr>
              <a:t>Chức năng Đăng nhập</a:t>
            </a:r>
            <a:endParaRPr lang="vi-VN" sz="1800" dirty="0">
              <a:effectLst/>
              <a:latin typeface="Cambria" panose="02040503050406030204" pitchFamily="18" charset="0"/>
              <a:ea typeface="MS Gothic" panose="020B0609070205080204" pitchFamily="49" charset="-128"/>
              <a:cs typeface="Times New Roman" panose="02020603050405020304" pitchFamily="18" charset="0"/>
            </a:endParaRPr>
          </a:p>
          <a:p>
            <a:pPr marL="342900" indent="-342900">
              <a:lnSpc>
                <a:spcPct val="115000"/>
              </a:lnSpc>
              <a:spcBef>
                <a:spcPts val="200"/>
              </a:spcBef>
              <a:buFontTx/>
              <a:buAutoNum type="arabicPeriod"/>
            </a:pPr>
            <a:r>
              <a:rPr lang="en-US" sz="1800" dirty="0">
                <a:effectLst/>
                <a:latin typeface="Cambria" panose="02040503050406030204" pitchFamily="18" charset="0"/>
                <a:ea typeface="MS Gothic" panose="020B0609070205080204" pitchFamily="49" charset="-128"/>
                <a:cs typeface="Times New Roman" panose="02020603050405020304" pitchFamily="18" charset="0"/>
              </a:rPr>
              <a:t>Chức năng Đăng xuất</a:t>
            </a:r>
          </a:p>
          <a:p>
            <a:pPr marL="342900" indent="-342900">
              <a:lnSpc>
                <a:spcPct val="115000"/>
              </a:lnSpc>
              <a:spcBef>
                <a:spcPts val="200"/>
              </a:spcBef>
              <a:buFontTx/>
              <a:buAutoNum type="arabicPeriod"/>
            </a:pPr>
            <a:r>
              <a:rPr lang="en-US" sz="1800" dirty="0">
                <a:effectLst/>
                <a:latin typeface="Cambria" panose="02040503050406030204" pitchFamily="18" charset="0"/>
                <a:ea typeface="MS Gothic" panose="020B0609070205080204" pitchFamily="49" charset="-128"/>
                <a:cs typeface="Times New Roman" panose="02020603050405020304" pitchFamily="18" charset="0"/>
              </a:rPr>
              <a:t>Chức năng giỏ hàng</a:t>
            </a:r>
          </a:p>
          <a:p>
            <a:pPr marL="342900" indent="-342900">
              <a:lnSpc>
                <a:spcPct val="115000"/>
              </a:lnSpc>
              <a:spcBef>
                <a:spcPts val="200"/>
              </a:spcBef>
              <a:buAutoNum type="arabicPeriod"/>
            </a:pPr>
            <a:r>
              <a:rPr lang="en-US" sz="1800" dirty="0">
                <a:effectLst/>
                <a:latin typeface="Times New Roman" panose="02020603050405020304" pitchFamily="18" charset="0"/>
                <a:ea typeface="Calibri" panose="020F0502020204030204" pitchFamily="34" charset="0"/>
              </a:rPr>
              <a:t>Chức năng đặt hàng</a:t>
            </a:r>
            <a:endParaRPr lang="vi-VN" dirty="0">
              <a:latin typeface="Cambria" panose="02040503050406030204" pitchFamily="18" charset="0"/>
              <a:ea typeface="MS Gothic" panose="020B0609070205080204" pitchFamily="49" charset="-128"/>
              <a:cs typeface="Times New Roman" panose="02020603050405020304" pitchFamily="18" charset="0"/>
            </a:endParaRPr>
          </a:p>
          <a:p>
            <a:pPr marL="342900" indent="-342900">
              <a:lnSpc>
                <a:spcPct val="115000"/>
              </a:lnSpc>
              <a:spcBef>
                <a:spcPts val="200"/>
              </a:spcBef>
              <a:buFontTx/>
              <a:buAutoNum type="arabicPeriod"/>
            </a:pPr>
            <a:r>
              <a:rPr lang="en-US" sz="1800" dirty="0">
                <a:effectLst/>
                <a:latin typeface="Cambria" panose="02040503050406030204" pitchFamily="18" charset="0"/>
                <a:ea typeface="MS Gothic" panose="020B0609070205080204" pitchFamily="49" charset="-128"/>
                <a:cs typeface="Times New Roman" panose="02020603050405020304" pitchFamily="18" charset="0"/>
              </a:rPr>
              <a:t>Chức năng bình luận</a:t>
            </a:r>
          </a:p>
          <a:p>
            <a:pPr marL="342900" indent="-342900">
              <a:lnSpc>
                <a:spcPct val="115000"/>
              </a:lnSpc>
              <a:spcBef>
                <a:spcPts val="200"/>
              </a:spcBef>
              <a:buFontTx/>
              <a:buAutoNum type="arabicPeriod"/>
            </a:pPr>
            <a:r>
              <a:rPr lang="en-US" sz="1800" dirty="0">
                <a:effectLst/>
                <a:latin typeface="Cambria" panose="02040503050406030204" pitchFamily="18" charset="0"/>
                <a:ea typeface="MS Gothic" panose="020B0609070205080204" pitchFamily="49" charset="-128"/>
                <a:cs typeface="Times New Roman" panose="02020603050405020304" pitchFamily="18" charset="0"/>
              </a:rPr>
              <a:t>Chức năng đánh giá</a:t>
            </a:r>
          </a:p>
        </p:txBody>
      </p:sp>
    </p:spTree>
    <p:extLst>
      <p:ext uri="{BB962C8B-B14F-4D97-AF65-F5344CB8AC3E}">
        <p14:creationId xmlns:p14="http://schemas.microsoft.com/office/powerpoint/2010/main" val="1194458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p:txBody>
          <a:bodyPr/>
          <a:lstStyle/>
          <a:p>
            <a:r>
              <a:rPr lang="vi-VN" b="1">
                <a:solidFill>
                  <a:schemeClr val="tx1"/>
                </a:solidFill>
              </a:rPr>
              <a:t>1. Chức năng Đăng nhập</a:t>
            </a:r>
            <a:endParaRPr lang="vi-VN" sz="1800" b="1">
              <a:solidFill>
                <a:schemeClr val="tx1"/>
              </a:solidFill>
              <a:effectLst/>
              <a:latin typeface="Times New Roman" panose="02020603050405020304" pitchFamily="18" charset="0"/>
              <a:ea typeface="Calibri" panose="020F0502020204030204" pitchFamily="34" charset="0"/>
            </a:endParaRPr>
          </a:p>
        </p:txBody>
      </p:sp>
      <p:sp>
        <p:nvSpPr>
          <p:cNvPr id="7" name="Content Placeholder 6">
            <a:extLst>
              <a:ext uri="{FF2B5EF4-FFF2-40B4-BE49-F238E27FC236}">
                <a16:creationId xmlns:a16="http://schemas.microsoft.com/office/drawing/2014/main" id="{34C32F3C-50EE-41ED-84B8-2633960674F8}"/>
              </a:ext>
            </a:extLst>
          </p:cNvPr>
          <p:cNvSpPr>
            <a:spLocks noGrp="1"/>
          </p:cNvSpPr>
          <p:nvPr>
            <p:ph sz="half" idx="2"/>
          </p:nvPr>
        </p:nvSpPr>
        <p:spPr>
          <a:xfrm>
            <a:off x="1097280" y="2582334"/>
            <a:ext cx="9297022" cy="3378200"/>
          </a:xfrm>
        </p:spPr>
        <p:txBody>
          <a:bodyPr>
            <a:normAutofit/>
          </a:bodyPr>
          <a:lstStyle/>
          <a:p>
            <a:pPr marL="201168" lvl="1" indent="0">
              <a:buNone/>
            </a:pPr>
            <a:r>
              <a:rPr lang="vi-VN" sz="2000">
                <a:solidFill>
                  <a:schemeClr val="tx1"/>
                </a:solidFill>
                <a:effectLst/>
                <a:latin typeface="Times New Roman" panose="02020603050405020304" pitchFamily="18" charset="0"/>
                <a:ea typeface="Calibri" panose="020F0502020204030204" pitchFamily="34" charset="0"/>
              </a:rPr>
              <a:t> </a:t>
            </a:r>
          </a:p>
          <a:p>
            <a:pPr marL="201168" lvl="1" indent="0">
              <a:buNone/>
            </a:pPr>
            <a:r>
              <a:rPr lang="vi-VN" sz="2000">
                <a:solidFill>
                  <a:schemeClr val="tx1"/>
                </a:solidFill>
                <a:latin typeface="Times New Roman" panose="02020603050405020304" pitchFamily="18" charset="0"/>
                <a:ea typeface="Calibri" panose="020F0502020204030204" pitchFamily="34" charset="0"/>
              </a:rPr>
              <a:t>	</a:t>
            </a:r>
            <a:r>
              <a:rPr lang="vi-VN" sz="2000">
                <a:solidFill>
                  <a:schemeClr val="tx1"/>
                </a:solidFill>
                <a:effectLst/>
                <a:latin typeface="Times New Roman" panose="02020603050405020304" pitchFamily="18" charset="0"/>
                <a:ea typeface="Calibri" panose="020F0502020204030204" pitchFamily="34" charset="0"/>
              </a:rPr>
              <a:t>Khách hàng tiến hành đăng nhập tài khoản vào website để có thể sử dụng các chức năng mà chỉ có có tài khoản mới có thể sử dụng</a:t>
            </a:r>
            <a:endParaRPr lang="en-US" sz="2000">
              <a:solidFill>
                <a:schemeClr val="tx1"/>
              </a:solidFill>
            </a:endParaRPr>
          </a:p>
        </p:txBody>
      </p:sp>
    </p:spTree>
    <p:extLst>
      <p:ext uri="{BB962C8B-B14F-4D97-AF65-F5344CB8AC3E}">
        <p14:creationId xmlns:p14="http://schemas.microsoft.com/office/powerpoint/2010/main" val="186103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B0A8CEC-DD86-44B2-B69A-63C42891A68E}"/>
              </a:ext>
            </a:extLst>
          </p:cNvPr>
          <p:cNvSpPr txBox="1"/>
          <p:nvPr/>
        </p:nvSpPr>
        <p:spPr>
          <a:xfrm>
            <a:off x="970384" y="5896947"/>
            <a:ext cx="10049069" cy="369332"/>
          </a:xfrm>
          <a:prstGeom prst="rect">
            <a:avLst/>
          </a:prstGeom>
          <a:noFill/>
        </p:spPr>
        <p:txBody>
          <a:bodyPr wrap="square" rtlCol="0">
            <a:spAutoFit/>
          </a:bodyPr>
          <a:lstStyle/>
          <a:p>
            <a:pPr algn="ctr"/>
            <a:r>
              <a:rPr lang="en-US" i="1">
                <a:latin typeface="Times New Roman" panose="02020603050405020304" pitchFamily="18" charset="0"/>
                <a:cs typeface="Times New Roman" panose="02020603050405020304" pitchFamily="18" charset="0"/>
              </a:rPr>
              <a:t>Màn hình chức năng đăng nhập</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546" y="259427"/>
            <a:ext cx="4610743" cy="4953691"/>
          </a:xfrm>
          <a:prstGeom prst="rect">
            <a:avLst/>
          </a:prstGeom>
        </p:spPr>
      </p:pic>
    </p:spTree>
    <p:extLst>
      <p:ext uri="{BB962C8B-B14F-4D97-AF65-F5344CB8AC3E}">
        <p14:creationId xmlns:p14="http://schemas.microsoft.com/office/powerpoint/2010/main" val="1324801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164C-59AB-46D3-80BB-84B6BD5DC273}"/>
              </a:ext>
            </a:extLst>
          </p:cNvPr>
          <p:cNvSpPr>
            <a:spLocks noGrp="1"/>
          </p:cNvSpPr>
          <p:nvPr>
            <p:ph type="title"/>
          </p:nvPr>
        </p:nvSpPr>
        <p:spPr/>
        <p:txBody>
          <a:bodyPr>
            <a:normAutofit/>
          </a:bodyPr>
          <a:lstStyle/>
          <a:p>
            <a:r>
              <a:rPr lang="en-US" sz="2800" b="1">
                <a:effectLst/>
                <a:latin typeface="Times New Roman" panose="02020603050405020304" pitchFamily="18" charset="0"/>
                <a:ea typeface="Calibri" panose="020F0502020204030204" pitchFamily="34" charset="0"/>
              </a:rPr>
              <a:t>Chức năng Đăng xuất</a:t>
            </a:r>
            <a:endParaRPr lang="en-US" sz="2800"/>
          </a:p>
        </p:txBody>
      </p:sp>
      <p:sp>
        <p:nvSpPr>
          <p:cNvPr id="9" name="TextBox 8">
            <a:extLst>
              <a:ext uri="{FF2B5EF4-FFF2-40B4-BE49-F238E27FC236}">
                <a16:creationId xmlns:a16="http://schemas.microsoft.com/office/drawing/2014/main" id="{28F46011-0604-424B-A2BF-1A5E0480319C}"/>
              </a:ext>
            </a:extLst>
          </p:cNvPr>
          <p:cNvSpPr txBox="1"/>
          <p:nvPr/>
        </p:nvSpPr>
        <p:spPr>
          <a:xfrm>
            <a:off x="1097280" y="1978090"/>
            <a:ext cx="10058400"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Người dùng tiến hành đăng xuất bằng cách nhấn vào biểu tượng đăng xuất trên thanh công cụ</a:t>
            </a:r>
            <a:endParaRPr lang="en-US"/>
          </a:p>
        </p:txBody>
      </p:sp>
      <p:sp>
        <p:nvSpPr>
          <p:cNvPr id="11" name="TextBox 10">
            <a:extLst>
              <a:ext uri="{FF2B5EF4-FFF2-40B4-BE49-F238E27FC236}">
                <a16:creationId xmlns:a16="http://schemas.microsoft.com/office/drawing/2014/main" id="{F341CF3E-3C9A-497B-B64A-5023417F445F}"/>
              </a:ext>
            </a:extLst>
          </p:cNvPr>
          <p:cNvSpPr txBox="1"/>
          <p:nvPr/>
        </p:nvSpPr>
        <p:spPr>
          <a:xfrm>
            <a:off x="4129995" y="4198776"/>
            <a:ext cx="3600450" cy="369332"/>
          </a:xfrm>
          <a:prstGeom prst="rect">
            <a:avLst/>
          </a:prstGeom>
          <a:noFill/>
        </p:spPr>
        <p:txBody>
          <a:bodyPr wrap="square" rtlCol="0">
            <a:spAutoFit/>
          </a:bodyPr>
          <a:lstStyle/>
          <a:p>
            <a:r>
              <a:rPr lang="en-US" sz="1800" i="1">
                <a:effectLst/>
                <a:latin typeface="Times New Roman" panose="02020603050405020304" pitchFamily="18" charset="0"/>
                <a:ea typeface="Calibri" panose="020F0502020204030204" pitchFamily="34" charset="0"/>
              </a:rPr>
              <a:t>Icon đăng xuất trên thanh công cụ</a:t>
            </a:r>
            <a:endParaRPr lang="en-US" i="1"/>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68437" y="2867891"/>
            <a:ext cx="4128654" cy="766370"/>
          </a:xfrm>
        </p:spPr>
      </p:pic>
    </p:spTree>
    <p:extLst>
      <p:ext uri="{BB962C8B-B14F-4D97-AF65-F5344CB8AC3E}">
        <p14:creationId xmlns:p14="http://schemas.microsoft.com/office/powerpoint/2010/main" val="3528639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164C-59AB-46D3-80BB-84B6BD5DC273}"/>
              </a:ext>
            </a:extLst>
          </p:cNvPr>
          <p:cNvSpPr>
            <a:spLocks noGrp="1"/>
          </p:cNvSpPr>
          <p:nvPr>
            <p:ph type="title"/>
          </p:nvPr>
        </p:nvSpPr>
        <p:spPr/>
        <p:txBody>
          <a:bodyPr>
            <a:normAutofit/>
          </a:bodyPr>
          <a:lstStyle/>
          <a:p>
            <a:r>
              <a:rPr lang="en-US" sz="2800" b="1">
                <a:effectLst/>
                <a:latin typeface="Times New Roman" panose="02020603050405020304" pitchFamily="18" charset="0"/>
                <a:ea typeface="Calibri" panose="020F0502020204030204" pitchFamily="34" charset="0"/>
              </a:rPr>
              <a:t>Chức năng giỏ hàng</a:t>
            </a:r>
            <a:endParaRPr lang="en-US" sz="2800"/>
          </a:p>
        </p:txBody>
      </p:sp>
      <p:sp>
        <p:nvSpPr>
          <p:cNvPr id="9" name="TextBox 8">
            <a:extLst>
              <a:ext uri="{FF2B5EF4-FFF2-40B4-BE49-F238E27FC236}">
                <a16:creationId xmlns:a16="http://schemas.microsoft.com/office/drawing/2014/main" id="{28F46011-0604-424B-A2BF-1A5E0480319C}"/>
              </a:ext>
            </a:extLst>
          </p:cNvPr>
          <p:cNvSpPr txBox="1"/>
          <p:nvPr/>
        </p:nvSpPr>
        <p:spPr>
          <a:xfrm>
            <a:off x="1097280" y="1978090"/>
            <a:ext cx="10058400"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Khách hàng thêm sản phẩm vào giỏ hàng, sản phẩm sẽ được cập nhật vào giỏ hàng của khách hàng</a:t>
            </a:r>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327563" y="2490047"/>
            <a:ext cx="6636327" cy="3121043"/>
          </a:xfrm>
        </p:spPr>
      </p:pic>
    </p:spTree>
    <p:extLst>
      <p:ext uri="{BB962C8B-B14F-4D97-AF65-F5344CB8AC3E}">
        <p14:creationId xmlns:p14="http://schemas.microsoft.com/office/powerpoint/2010/main" val="4120003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A12183-2FAE-4538-9A97-A2E1FD715889}"/>
              </a:ext>
            </a:extLst>
          </p:cNvPr>
          <p:cNvSpPr txBox="1"/>
          <p:nvPr/>
        </p:nvSpPr>
        <p:spPr>
          <a:xfrm>
            <a:off x="1828800" y="5253135"/>
            <a:ext cx="8630816" cy="369332"/>
          </a:xfrm>
          <a:prstGeom prst="rect">
            <a:avLst/>
          </a:prstGeom>
          <a:noFill/>
        </p:spPr>
        <p:txBody>
          <a:bodyPr wrap="square" rtlCol="0">
            <a:spAutoFit/>
          </a:bodyPr>
          <a:lstStyle/>
          <a:p>
            <a:pPr algn="ctr"/>
            <a:r>
              <a:rPr lang="en-US" sz="1800" i="1" dirty="0">
                <a:effectLst/>
                <a:latin typeface="Times New Roman" panose="02020603050405020304" pitchFamily="18" charset="0"/>
                <a:ea typeface="Calibri" panose="020F0502020204030204" pitchFamily="34" charset="0"/>
              </a:rPr>
              <a:t>Màn hình chức năng giỏ hàng</a:t>
            </a:r>
            <a:endParaRPr lang="en-US" i="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784" y="773848"/>
            <a:ext cx="7754432" cy="3924848"/>
          </a:xfrm>
          <a:prstGeom prst="rect">
            <a:avLst/>
          </a:prstGeom>
        </p:spPr>
      </p:pic>
    </p:spTree>
    <p:extLst>
      <p:ext uri="{BB962C8B-B14F-4D97-AF65-F5344CB8AC3E}">
        <p14:creationId xmlns:p14="http://schemas.microsoft.com/office/powerpoint/2010/main" val="532779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164C-59AB-46D3-80BB-84B6BD5DC273}"/>
              </a:ext>
            </a:extLst>
          </p:cNvPr>
          <p:cNvSpPr>
            <a:spLocks noGrp="1"/>
          </p:cNvSpPr>
          <p:nvPr>
            <p:ph type="title"/>
          </p:nvPr>
        </p:nvSpPr>
        <p:spPr/>
        <p:txBody>
          <a:bodyPr>
            <a:normAutofit/>
          </a:bodyPr>
          <a:lstStyle/>
          <a:p>
            <a:r>
              <a:rPr lang="en-US" sz="2800" b="1">
                <a:effectLst/>
                <a:latin typeface="Times New Roman" panose="02020603050405020304" pitchFamily="18" charset="0"/>
                <a:ea typeface="Calibri" panose="020F0502020204030204" pitchFamily="34" charset="0"/>
              </a:rPr>
              <a:t>Chức năng đặt hàng</a:t>
            </a:r>
            <a:endParaRPr lang="en-US" sz="2800"/>
          </a:p>
        </p:txBody>
      </p:sp>
      <p:sp>
        <p:nvSpPr>
          <p:cNvPr id="9" name="TextBox 8">
            <a:extLst>
              <a:ext uri="{FF2B5EF4-FFF2-40B4-BE49-F238E27FC236}">
                <a16:creationId xmlns:a16="http://schemas.microsoft.com/office/drawing/2014/main" id="{28F46011-0604-424B-A2BF-1A5E0480319C}"/>
              </a:ext>
            </a:extLst>
          </p:cNvPr>
          <p:cNvSpPr txBox="1"/>
          <p:nvPr/>
        </p:nvSpPr>
        <p:spPr>
          <a:xfrm>
            <a:off x="1097280" y="1978090"/>
            <a:ext cx="10058400" cy="923330"/>
          </a:xfrm>
          <a:prstGeom prst="rect">
            <a:avLst/>
          </a:prstGeom>
          <a:noFill/>
        </p:spPr>
        <p:txBody>
          <a:bodyPr wrap="square" rtlCol="0">
            <a:spAutoFit/>
          </a:bodyPr>
          <a:lstStyle/>
          <a:p>
            <a:r>
              <a:rPr lang="vi-VN" sz="1800">
                <a:effectLst/>
                <a:latin typeface="Times New Roman" panose="02020603050405020304" pitchFamily="18" charset="0"/>
                <a:ea typeface="Calibri" panose="020F0502020204030204" pitchFamily="34" charset="0"/>
              </a:rPr>
              <a:t> </a:t>
            </a:r>
          </a:p>
          <a:p>
            <a:r>
              <a:rPr lang="vi-VN">
                <a:latin typeface="Times New Roman" panose="02020603050405020304" pitchFamily="18" charset="0"/>
                <a:ea typeface="Calibri" panose="020F0502020204030204" pitchFamily="34" charset="0"/>
              </a:rPr>
              <a:t>	</a:t>
            </a:r>
            <a:r>
              <a:rPr lang="en-US" sz="1800">
                <a:effectLst/>
                <a:latin typeface="Times New Roman" panose="02020603050405020304" pitchFamily="18" charset="0"/>
                <a:ea typeface="Calibri" panose="020F0502020204030204" pitchFamily="34" charset="0"/>
              </a:rPr>
              <a:t>Sau khi khách hàng thêm sản phẩm vào giỏ hàng thì có thể tiến hành đặt hàng ở giao diện giỏ hàng bằng cách nhấn vào nút mua hàng ngay</a:t>
            </a:r>
            <a:endParaRPr lang="en-US"/>
          </a:p>
        </p:txBody>
      </p:sp>
    </p:spTree>
    <p:extLst>
      <p:ext uri="{BB962C8B-B14F-4D97-AF65-F5344CB8AC3E}">
        <p14:creationId xmlns:p14="http://schemas.microsoft.com/office/powerpoint/2010/main" val="3343332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B31E900-70A3-4AEF-AA36-454D3D1C417B}"/>
              </a:ext>
            </a:extLst>
          </p:cNvPr>
          <p:cNvSpPr txBox="1"/>
          <p:nvPr/>
        </p:nvSpPr>
        <p:spPr>
          <a:xfrm>
            <a:off x="1211423" y="5607698"/>
            <a:ext cx="9472127" cy="369332"/>
          </a:xfrm>
          <a:prstGeom prst="rect">
            <a:avLst/>
          </a:prstGeom>
          <a:noFill/>
        </p:spPr>
        <p:txBody>
          <a:bodyPr wrap="square" rtlCol="0">
            <a:spAutoFit/>
          </a:bodyPr>
          <a:lstStyle/>
          <a:p>
            <a:pPr algn="ctr"/>
            <a:r>
              <a:rPr lang="en-US" sz="1800" i="1">
                <a:effectLst/>
                <a:latin typeface="Times New Roman" panose="02020603050405020304" pitchFamily="18" charset="0"/>
                <a:ea typeface="Calibri" panose="020F0502020204030204" pitchFamily="34" charset="0"/>
              </a:rPr>
              <a:t>Giao diện đơn hàng của khách hàng</a:t>
            </a:r>
            <a:endParaRPr lang="en-US" i="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23" y="683897"/>
            <a:ext cx="9421540" cy="4525006"/>
          </a:xfrm>
          <a:prstGeom prst="rect">
            <a:avLst/>
          </a:prstGeom>
        </p:spPr>
      </p:pic>
    </p:spTree>
    <p:extLst>
      <p:ext uri="{BB962C8B-B14F-4D97-AF65-F5344CB8AC3E}">
        <p14:creationId xmlns:p14="http://schemas.microsoft.com/office/powerpoint/2010/main" val="3045910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164C-59AB-46D3-80BB-84B6BD5DC273}"/>
              </a:ext>
            </a:extLst>
          </p:cNvPr>
          <p:cNvSpPr>
            <a:spLocks noGrp="1"/>
          </p:cNvSpPr>
          <p:nvPr>
            <p:ph type="title"/>
          </p:nvPr>
        </p:nvSpPr>
        <p:spPr/>
        <p:txBody>
          <a:bodyPr>
            <a:normAutofit/>
          </a:bodyPr>
          <a:lstStyle/>
          <a:p>
            <a:r>
              <a:rPr lang="en-US" sz="2800" b="1">
                <a:effectLst/>
                <a:latin typeface="Times New Roman" panose="02020603050405020304" pitchFamily="18" charset="0"/>
                <a:ea typeface="Calibri" panose="020F0502020204030204" pitchFamily="34" charset="0"/>
              </a:rPr>
              <a:t>Chức năng bình luận</a:t>
            </a:r>
            <a:endParaRPr lang="en-US" sz="2800"/>
          </a:p>
        </p:txBody>
      </p:sp>
      <p:sp>
        <p:nvSpPr>
          <p:cNvPr id="9" name="TextBox 8">
            <a:extLst>
              <a:ext uri="{FF2B5EF4-FFF2-40B4-BE49-F238E27FC236}">
                <a16:creationId xmlns:a16="http://schemas.microsoft.com/office/drawing/2014/main" id="{28F46011-0604-424B-A2BF-1A5E0480319C}"/>
              </a:ext>
            </a:extLst>
          </p:cNvPr>
          <p:cNvSpPr txBox="1"/>
          <p:nvPr/>
        </p:nvSpPr>
        <p:spPr>
          <a:xfrm>
            <a:off x="1097280" y="1978090"/>
            <a:ext cx="10058400"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Khách hàng có thể bình luận sản phẩm sau khi đăng nhập tài khoản</a:t>
            </a:r>
            <a:endParaRPr lang="en-US"/>
          </a:p>
        </p:txBody>
      </p:sp>
      <p:sp>
        <p:nvSpPr>
          <p:cNvPr id="3" name="TextBox 2">
            <a:extLst>
              <a:ext uri="{FF2B5EF4-FFF2-40B4-BE49-F238E27FC236}">
                <a16:creationId xmlns:a16="http://schemas.microsoft.com/office/drawing/2014/main" id="{04E7031C-E01D-4754-8B40-67EC92761BBE}"/>
              </a:ext>
            </a:extLst>
          </p:cNvPr>
          <p:cNvSpPr txBox="1"/>
          <p:nvPr/>
        </p:nvSpPr>
        <p:spPr>
          <a:xfrm>
            <a:off x="2139042" y="5682343"/>
            <a:ext cx="7913915" cy="369332"/>
          </a:xfrm>
          <a:prstGeom prst="rect">
            <a:avLst/>
          </a:prstGeom>
          <a:noFill/>
        </p:spPr>
        <p:txBody>
          <a:bodyPr wrap="square" rtlCol="0">
            <a:spAutoFit/>
          </a:bodyPr>
          <a:lstStyle/>
          <a:p>
            <a:pPr algn="ctr"/>
            <a:r>
              <a:rPr lang="en-US" sz="1800" i="1" dirty="0">
                <a:effectLst/>
                <a:latin typeface="Times New Roman" panose="02020603050405020304" pitchFamily="18" charset="0"/>
                <a:ea typeface="Calibri" panose="020F0502020204030204" pitchFamily="34" charset="0"/>
              </a:rPr>
              <a:t>Giao diện chức năng bình luận</a:t>
            </a:r>
            <a:endParaRPr lang="en-US"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08" y="1728550"/>
            <a:ext cx="10058400" cy="3390792"/>
          </a:xfrm>
          <a:prstGeom prst="rect">
            <a:avLst/>
          </a:prstGeom>
        </p:spPr>
      </p:pic>
    </p:spTree>
    <p:extLst>
      <p:ext uri="{BB962C8B-B14F-4D97-AF65-F5344CB8AC3E}">
        <p14:creationId xmlns:p14="http://schemas.microsoft.com/office/powerpoint/2010/main" val="350839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p:txBody>
          <a:bodyPr/>
          <a:lstStyle/>
          <a:p>
            <a:r>
              <a:rPr lang="vi-VN" b="1">
                <a:solidFill>
                  <a:schemeClr val="tx1"/>
                </a:solidFill>
              </a:rPr>
              <a:t>I. </a:t>
            </a:r>
            <a:r>
              <a:rPr lang="en-US" sz="18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Giới Thiệu:</a:t>
            </a:r>
          </a:p>
        </p:txBody>
      </p:sp>
      <p:sp>
        <p:nvSpPr>
          <p:cNvPr id="15" name="Content Placeholder 14">
            <a:extLst>
              <a:ext uri="{FF2B5EF4-FFF2-40B4-BE49-F238E27FC236}">
                <a16:creationId xmlns:a16="http://schemas.microsoft.com/office/drawing/2014/main" id="{95E6F61E-EA0F-47D2-A63C-8718593430BD}"/>
              </a:ext>
            </a:extLst>
          </p:cNvPr>
          <p:cNvSpPr>
            <a:spLocks noGrp="1"/>
          </p:cNvSpPr>
          <p:nvPr>
            <p:ph sz="half" idx="2"/>
          </p:nvPr>
        </p:nvSpPr>
        <p:spPr>
          <a:xfrm>
            <a:off x="1097280" y="2582334"/>
            <a:ext cx="10058400" cy="3378200"/>
          </a:xfrm>
        </p:spPr>
        <p:txBody>
          <a:bodyPr>
            <a:normAutofit/>
          </a:bodyPr>
          <a:lstStyle/>
          <a:p>
            <a:pPr marL="342900" indent="0">
              <a:lnSpc>
                <a:spcPct val="115000"/>
              </a:lnSpc>
              <a:spcAft>
                <a:spcPts val="1000"/>
              </a:spcAft>
              <a:buNone/>
            </a:pPr>
            <a:r>
              <a:rPr lang="vi-V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Trong hoạt động sản xuất kinh doanh, giờ đây, thương mại điện tử đã khẳng định được vai trò xúc tiến và thúc đẩy sự phát triển của doanh nghiệp . Đối với một cửa hàng, việc quảng bá  và giới thiệu đến</a:t>
            </a:r>
            <a:r>
              <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khách hàng các sản phẩm mới đáp ứng được nhu cầu của khách hàng sẽ là cần thiết. vậy phải quảng bá</a:t>
            </a:r>
            <a:r>
              <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thế nào đó là xây dựng  được một website cho cửa hàng của mình quảng bá tất cả sản phẩm của mình bán.</a:t>
            </a:r>
            <a:r>
              <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Calibri" panose="020F0502020204030204" pitchFamily="34" charset="0"/>
              </a:rPr>
              <a:t>Vì đó, chúng em đã thực hiện đồ án “</a:t>
            </a:r>
            <a:r>
              <a:rPr lang="en-US" sz="1800" b="1" dirty="0">
                <a:solidFill>
                  <a:schemeClr val="tx1"/>
                </a:solidFill>
                <a:effectLst/>
                <a:latin typeface="Times New Roman" panose="02020603050405020304" pitchFamily="18" charset="0"/>
                <a:ea typeface="Calibri" panose="020F0502020204030204" pitchFamily="34" charset="0"/>
              </a:rPr>
              <a:t>Xây dựng Website Bán đồ nội thất FURN </a:t>
            </a:r>
            <a:r>
              <a:rPr lang="en-US" sz="1800" dirty="0">
                <a:solidFill>
                  <a:schemeClr val="tx1"/>
                </a:solidFill>
                <a:effectLst/>
                <a:latin typeface="Times New Roman" panose="02020603050405020304" pitchFamily="18" charset="0"/>
                <a:ea typeface="Calibri" panose="020F0502020204030204" pitchFamily="34" charset="0"/>
              </a:rPr>
              <a:t>” cho một của hàng bán đồ nội thất</a:t>
            </a:r>
            <a:endParaRPr lang="en-US" sz="1800" dirty="0">
              <a:solidFill>
                <a:schemeClr val="tx1"/>
              </a:solidFill>
            </a:endParaRPr>
          </a:p>
        </p:txBody>
      </p:sp>
    </p:spTree>
    <p:extLst>
      <p:ext uri="{BB962C8B-B14F-4D97-AF65-F5344CB8AC3E}">
        <p14:creationId xmlns:p14="http://schemas.microsoft.com/office/powerpoint/2010/main" val="331552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164C-59AB-46D3-80BB-84B6BD5DC273}"/>
              </a:ext>
            </a:extLst>
          </p:cNvPr>
          <p:cNvSpPr>
            <a:spLocks noGrp="1"/>
          </p:cNvSpPr>
          <p:nvPr>
            <p:ph type="title"/>
          </p:nvPr>
        </p:nvSpPr>
        <p:spPr/>
        <p:txBody>
          <a:bodyPr>
            <a:normAutofit/>
          </a:bodyPr>
          <a:lstStyle/>
          <a:p>
            <a:r>
              <a:rPr lang="en-US" sz="2800" b="1">
                <a:effectLst/>
                <a:latin typeface="Times New Roman" panose="02020603050405020304" pitchFamily="18" charset="0"/>
                <a:ea typeface="Calibri" panose="020F0502020204030204" pitchFamily="34" charset="0"/>
              </a:rPr>
              <a:t>Chức năng </a:t>
            </a:r>
            <a:r>
              <a:rPr lang="vi-VN" sz="2800" b="1">
                <a:latin typeface="Times New Roman" panose="02020603050405020304" pitchFamily="18" charset="0"/>
                <a:ea typeface="Calibri" panose="020F0502020204030204" pitchFamily="34" charset="0"/>
              </a:rPr>
              <a:t>đánh giá</a:t>
            </a:r>
            <a:endParaRPr lang="en-US" sz="2800"/>
          </a:p>
        </p:txBody>
      </p:sp>
      <p:sp>
        <p:nvSpPr>
          <p:cNvPr id="3" name="TextBox 2">
            <a:extLst>
              <a:ext uri="{FF2B5EF4-FFF2-40B4-BE49-F238E27FC236}">
                <a16:creationId xmlns:a16="http://schemas.microsoft.com/office/drawing/2014/main" id="{04E7031C-E01D-4754-8B40-67EC92761BBE}"/>
              </a:ext>
            </a:extLst>
          </p:cNvPr>
          <p:cNvSpPr txBox="1"/>
          <p:nvPr/>
        </p:nvSpPr>
        <p:spPr>
          <a:xfrm>
            <a:off x="2139042" y="5682343"/>
            <a:ext cx="7913915" cy="369332"/>
          </a:xfrm>
          <a:prstGeom prst="rect">
            <a:avLst/>
          </a:prstGeom>
          <a:noFill/>
        </p:spPr>
        <p:txBody>
          <a:bodyPr wrap="square" rtlCol="0">
            <a:spAutoFit/>
          </a:bodyPr>
          <a:lstStyle/>
          <a:p>
            <a:pPr algn="ctr"/>
            <a:r>
              <a:rPr lang="vi-VN" sz="1800" i="1" dirty="0">
                <a:effectLst/>
                <a:latin typeface="Times New Roman" panose="02020603050405020304" pitchFamily="18" charset="0"/>
                <a:ea typeface="Calibri" panose="020F0502020204030204" pitchFamily="34" charset="0"/>
              </a:rPr>
              <a:t>Giao diện đánh giá</a:t>
            </a:r>
            <a:endParaRPr lang="en-US"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388" y="1695208"/>
            <a:ext cx="9669224" cy="3467584"/>
          </a:xfrm>
          <a:prstGeom prst="rect">
            <a:avLst/>
          </a:prstGeom>
        </p:spPr>
      </p:pic>
    </p:spTree>
    <p:extLst>
      <p:ext uri="{BB962C8B-B14F-4D97-AF65-F5344CB8AC3E}">
        <p14:creationId xmlns:p14="http://schemas.microsoft.com/office/powerpoint/2010/main" val="41190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164C-59AB-46D3-80BB-84B6BD5DC273}"/>
              </a:ext>
            </a:extLst>
          </p:cNvPr>
          <p:cNvSpPr>
            <a:spLocks noGrp="1"/>
          </p:cNvSpPr>
          <p:nvPr>
            <p:ph type="title"/>
          </p:nvPr>
        </p:nvSpPr>
        <p:spPr/>
        <p:txBody>
          <a:bodyPr>
            <a:normAutofit/>
          </a:bodyPr>
          <a:lstStyle/>
          <a:p>
            <a:r>
              <a:rPr lang="en-US" sz="2800" b="1">
                <a:effectLst/>
                <a:latin typeface="Times New Roman" panose="02020603050405020304" pitchFamily="18" charset="0"/>
                <a:ea typeface="Calibri" panose="020F0502020204030204" pitchFamily="34" charset="0"/>
              </a:rPr>
              <a:t>Chức năng </a:t>
            </a:r>
            <a:r>
              <a:rPr lang="vi-VN" sz="2800" b="1">
                <a:latin typeface="Times New Roman" panose="02020603050405020304" pitchFamily="18" charset="0"/>
                <a:ea typeface="Calibri" panose="020F0502020204030204" pitchFamily="34" charset="0"/>
              </a:rPr>
              <a:t>đánh giá</a:t>
            </a:r>
            <a:endParaRPr lang="en-US" sz="2800"/>
          </a:p>
        </p:txBody>
      </p:sp>
      <p:sp>
        <p:nvSpPr>
          <p:cNvPr id="3" name="TextBox 2">
            <a:extLst>
              <a:ext uri="{FF2B5EF4-FFF2-40B4-BE49-F238E27FC236}">
                <a16:creationId xmlns:a16="http://schemas.microsoft.com/office/drawing/2014/main" id="{04E7031C-E01D-4754-8B40-67EC92761BBE}"/>
              </a:ext>
            </a:extLst>
          </p:cNvPr>
          <p:cNvSpPr txBox="1"/>
          <p:nvPr/>
        </p:nvSpPr>
        <p:spPr>
          <a:xfrm>
            <a:off x="2139042" y="5682343"/>
            <a:ext cx="7913915" cy="369332"/>
          </a:xfrm>
          <a:prstGeom prst="rect">
            <a:avLst/>
          </a:prstGeom>
          <a:noFill/>
        </p:spPr>
        <p:txBody>
          <a:bodyPr wrap="square" rtlCol="0">
            <a:spAutoFit/>
          </a:bodyPr>
          <a:lstStyle/>
          <a:p>
            <a:pPr algn="ctr"/>
            <a:r>
              <a:rPr lang="vi-VN" sz="1800" i="1">
                <a:effectLst/>
                <a:latin typeface="Times New Roman" panose="02020603050405020304" pitchFamily="18" charset="0"/>
                <a:ea typeface="Calibri" panose="020F0502020204030204" pitchFamily="34" charset="0"/>
              </a:rPr>
              <a:t>Giao diện khi đã đánh giá</a:t>
            </a:r>
            <a:endParaRPr lang="en-US" i="1"/>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150" y="1699971"/>
            <a:ext cx="10058400" cy="3349724"/>
          </a:xfrm>
          <a:prstGeom prst="rect">
            <a:avLst/>
          </a:prstGeom>
        </p:spPr>
      </p:pic>
    </p:spTree>
    <p:extLst>
      <p:ext uri="{BB962C8B-B14F-4D97-AF65-F5344CB8AC3E}">
        <p14:creationId xmlns:p14="http://schemas.microsoft.com/office/powerpoint/2010/main" val="999208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a:xfrm>
            <a:off x="1097279" y="1846052"/>
            <a:ext cx="5835365" cy="736282"/>
          </a:xfrm>
        </p:spPr>
        <p:txBody>
          <a:bodyPr/>
          <a:lstStyle/>
          <a:p>
            <a:r>
              <a:rPr lang="vi-VN" b="1">
                <a:solidFill>
                  <a:schemeClr val="tx1"/>
                </a:solidFill>
              </a:rPr>
              <a:t>VI. Chức năng quản trị</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DC6D248-AE12-470E-9724-D7C74C5F038F}"/>
              </a:ext>
            </a:extLst>
          </p:cNvPr>
          <p:cNvSpPr txBox="1"/>
          <p:nvPr/>
        </p:nvSpPr>
        <p:spPr>
          <a:xfrm>
            <a:off x="1226664" y="2582334"/>
            <a:ext cx="4808376" cy="2104743"/>
          </a:xfrm>
          <a:prstGeom prst="rect">
            <a:avLst/>
          </a:prstGeom>
          <a:noFill/>
        </p:spPr>
        <p:txBody>
          <a:bodyPr wrap="square" rtlCol="0">
            <a:spAutoFit/>
          </a:bodyPr>
          <a:lstStyle/>
          <a:p>
            <a:pPr marL="342900" indent="-342900">
              <a:lnSpc>
                <a:spcPct val="115000"/>
              </a:lnSpc>
              <a:spcBef>
                <a:spcPts val="200"/>
              </a:spcBef>
              <a:buAutoNum type="arabicPeriod"/>
            </a:pPr>
            <a:r>
              <a:rPr lang="vi-VN">
                <a:latin typeface="Cambria" panose="02040503050406030204" pitchFamily="18" charset="0"/>
                <a:ea typeface="MS Gothic" panose="020B0609070205080204" pitchFamily="49" charset="-128"/>
                <a:cs typeface="Times New Roman" panose="02020603050405020304" pitchFamily="18" charset="0"/>
              </a:rPr>
              <a:t>Menu</a:t>
            </a:r>
          </a:p>
          <a:p>
            <a:pPr marL="342900" indent="-342900">
              <a:lnSpc>
                <a:spcPct val="115000"/>
              </a:lnSpc>
              <a:spcBef>
                <a:spcPts val="200"/>
              </a:spcBef>
              <a:buAutoNum type="arabicPeriod"/>
            </a:pPr>
            <a:r>
              <a:rPr lang="vi-VN" sz="1800">
                <a:effectLst/>
                <a:latin typeface="Cambria" panose="02040503050406030204" pitchFamily="18" charset="0"/>
                <a:ea typeface="MS Gothic" panose="020B0609070205080204" pitchFamily="49" charset="-128"/>
                <a:cs typeface="Times New Roman" panose="02020603050405020304" pitchFamily="18" charset="0"/>
              </a:rPr>
              <a:t>Quản lý sản phẩm</a:t>
            </a:r>
          </a:p>
          <a:p>
            <a:pPr marL="342900" indent="-342900">
              <a:lnSpc>
                <a:spcPct val="115000"/>
              </a:lnSpc>
              <a:spcBef>
                <a:spcPts val="200"/>
              </a:spcBef>
              <a:buFontTx/>
              <a:buAutoNum type="arabicPeriod"/>
            </a:pPr>
            <a:r>
              <a:rPr lang="vi-VN" sz="1800">
                <a:effectLst/>
                <a:latin typeface="Cambria" panose="02040503050406030204" pitchFamily="18" charset="0"/>
                <a:ea typeface="MS Gothic" panose="020B0609070205080204" pitchFamily="49" charset="-128"/>
                <a:cs typeface="Times New Roman" panose="02020603050405020304" pitchFamily="18" charset="0"/>
              </a:rPr>
              <a:t>Quản lý hãng và loại</a:t>
            </a:r>
          </a:p>
          <a:p>
            <a:pPr marL="342900" indent="-342900">
              <a:lnSpc>
                <a:spcPct val="115000"/>
              </a:lnSpc>
              <a:spcBef>
                <a:spcPts val="200"/>
              </a:spcBef>
              <a:buFontTx/>
              <a:buAutoNum type="arabicPeriod"/>
            </a:pPr>
            <a:r>
              <a:rPr lang="vi-VN">
                <a:latin typeface="Cambria" panose="02040503050406030204" pitchFamily="18" charset="0"/>
                <a:ea typeface="MS Gothic" panose="020B0609070205080204" pitchFamily="49" charset="-128"/>
                <a:cs typeface="Times New Roman" panose="02020603050405020304" pitchFamily="18" charset="0"/>
              </a:rPr>
              <a:t>Quản lý đơn đặt hàng</a:t>
            </a:r>
          </a:p>
          <a:p>
            <a:pPr marL="342900" indent="-342900">
              <a:lnSpc>
                <a:spcPct val="115000"/>
              </a:lnSpc>
              <a:spcBef>
                <a:spcPts val="200"/>
              </a:spcBef>
              <a:buFontTx/>
              <a:buAutoNum type="arabicPeriod"/>
            </a:pPr>
            <a:r>
              <a:rPr lang="vi-VN" sz="1800">
                <a:effectLst/>
                <a:latin typeface="Cambria" panose="02040503050406030204" pitchFamily="18" charset="0"/>
                <a:ea typeface="MS Gothic" panose="020B0609070205080204" pitchFamily="49" charset="-128"/>
                <a:cs typeface="Times New Roman" panose="02020603050405020304" pitchFamily="18" charset="0"/>
              </a:rPr>
              <a:t>Quản lý bình luận</a:t>
            </a:r>
          </a:p>
          <a:p>
            <a:pPr marL="342900" indent="-342900">
              <a:lnSpc>
                <a:spcPct val="115000"/>
              </a:lnSpc>
              <a:spcBef>
                <a:spcPts val="200"/>
              </a:spcBef>
              <a:buFontTx/>
              <a:buAutoNum type="arabicPeriod"/>
            </a:pPr>
            <a:r>
              <a:rPr lang="vi-VN">
                <a:latin typeface="Cambria" panose="02040503050406030204" pitchFamily="18" charset="0"/>
                <a:ea typeface="MS Gothic" panose="020B0609070205080204" pitchFamily="49" charset="-128"/>
                <a:cs typeface="Times New Roman" panose="02020603050405020304" pitchFamily="18" charset="0"/>
              </a:rPr>
              <a:t>Quản lý người dùng</a:t>
            </a:r>
            <a:endParaRPr lang="vi-VN" sz="1800">
              <a:effectLst/>
              <a:latin typeface="Cambria" panose="02040503050406030204" pitchFamily="18" charset="0"/>
              <a:ea typeface="MS Gothic" panose="020B0609070205080204" pitchFamily="49" charset="-128"/>
              <a:cs typeface="Times New Roman" panose="02020603050405020304" pitchFamily="18" charset="0"/>
            </a:endParaRPr>
          </a:p>
        </p:txBody>
      </p:sp>
    </p:spTree>
    <p:extLst>
      <p:ext uri="{BB962C8B-B14F-4D97-AF65-F5344CB8AC3E}">
        <p14:creationId xmlns:p14="http://schemas.microsoft.com/office/powerpoint/2010/main" val="3127583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1. Menu</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Menu hiển thị danh sách các chức năng của Admin</a:t>
            </a:r>
          </a:p>
        </p:txBody>
      </p:sp>
      <p:sp>
        <p:nvSpPr>
          <p:cNvPr id="11" name="TextBox 10">
            <a:extLst>
              <a:ext uri="{FF2B5EF4-FFF2-40B4-BE49-F238E27FC236}">
                <a16:creationId xmlns:a16="http://schemas.microsoft.com/office/drawing/2014/main" id="{D8BDB476-421D-4175-9C57-2D018497F80D}"/>
              </a:ext>
            </a:extLst>
          </p:cNvPr>
          <p:cNvSpPr txBox="1"/>
          <p:nvPr/>
        </p:nvSpPr>
        <p:spPr>
          <a:xfrm>
            <a:off x="3685597" y="5924935"/>
            <a:ext cx="4273421" cy="369332"/>
          </a:xfrm>
          <a:prstGeom prst="rect">
            <a:avLst/>
          </a:prstGeom>
          <a:noFill/>
        </p:spPr>
        <p:txBody>
          <a:bodyPr wrap="square" rtlCol="0">
            <a:spAutoFit/>
          </a:bodyPr>
          <a:lstStyle/>
          <a:p>
            <a:r>
              <a:rPr lang="en-US" sz="1800" i="1">
                <a:effectLst/>
                <a:latin typeface="Times New Roman" panose="02020603050405020304" pitchFamily="18" charset="0"/>
                <a:ea typeface="Calibri" panose="020F0502020204030204" pitchFamily="34" charset="0"/>
              </a:rPr>
              <a:t>Màn hình menu chức năng quyền admin</a:t>
            </a:r>
            <a:endParaRPr lang="en-US" i="1"/>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49482" y="2546735"/>
            <a:ext cx="2344218" cy="3378200"/>
          </a:xfrm>
        </p:spPr>
      </p:pic>
    </p:spTree>
    <p:extLst>
      <p:ext uri="{BB962C8B-B14F-4D97-AF65-F5344CB8AC3E}">
        <p14:creationId xmlns:p14="http://schemas.microsoft.com/office/powerpoint/2010/main" val="3819272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2. Quản lý sản phẩm </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Chức năng quản lý sản phẩm bao gồm</a:t>
            </a:r>
            <a:r>
              <a:rPr lang="vi-VN" sz="1800">
                <a:effectLst/>
                <a:latin typeface="Times New Roman" panose="02020603050405020304" pitchFamily="18" charset="0"/>
                <a:ea typeface="Calibri" panose="020F0502020204030204" pitchFamily="34"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E63E97-CD77-47C8-A62B-9920934333FF}"/>
              </a:ext>
            </a:extLst>
          </p:cNvPr>
          <p:cNvSpPr txBox="1"/>
          <p:nvPr/>
        </p:nvSpPr>
        <p:spPr>
          <a:xfrm>
            <a:off x="1097280" y="2220678"/>
            <a:ext cx="5602100"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Xem danh sách sản phẩm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70364" y="2590010"/>
            <a:ext cx="7467600" cy="3450572"/>
          </a:xfrm>
        </p:spPr>
      </p:pic>
    </p:spTree>
    <p:extLst>
      <p:ext uri="{BB962C8B-B14F-4D97-AF65-F5344CB8AC3E}">
        <p14:creationId xmlns:p14="http://schemas.microsoft.com/office/powerpoint/2010/main" val="456646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2. Quản lý sản phẩm </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Chức năng quản lý sản phẩm bao gồm</a:t>
            </a:r>
            <a:r>
              <a:rPr lang="vi-VN" sz="1800">
                <a:effectLst/>
                <a:latin typeface="Times New Roman" panose="02020603050405020304" pitchFamily="18" charset="0"/>
                <a:ea typeface="Calibri" panose="020F0502020204030204" pitchFamily="34"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E63E97-CD77-47C8-A62B-9920934333FF}"/>
              </a:ext>
            </a:extLst>
          </p:cNvPr>
          <p:cNvSpPr txBox="1"/>
          <p:nvPr/>
        </p:nvSpPr>
        <p:spPr>
          <a:xfrm>
            <a:off x="1097280" y="2220678"/>
            <a:ext cx="5602100" cy="369332"/>
          </a:xfrm>
          <a:prstGeom prst="rect">
            <a:avLst/>
          </a:prstGeom>
          <a:noFill/>
        </p:spPr>
        <p:txBody>
          <a:bodyPr wrap="square" rtlCol="0">
            <a:spAutoFit/>
          </a:bodyPr>
          <a:lstStyle/>
          <a:p>
            <a:r>
              <a:rPr lang="vi-VN" sz="1800">
                <a:effectLst/>
                <a:latin typeface="Times New Roman" panose="02020603050405020304" pitchFamily="18" charset="0"/>
                <a:ea typeface="Calibri" panose="020F0502020204030204" pitchFamily="34" charset="0"/>
                <a:cs typeface="Times New Roman" panose="02020603050405020304" pitchFamily="18" charset="0"/>
              </a:rPr>
              <a:t>Thêm sản phẩm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39171C20-F75A-42D3-BE70-F80836464653}"/>
              </a:ext>
            </a:extLst>
          </p:cNvPr>
          <p:cNvPicPr>
            <a:picLocks noGrp="1"/>
          </p:cNvPicPr>
          <p:nvPr>
            <p:ph sz="half" idx="2"/>
          </p:nvPr>
        </p:nvPicPr>
        <p:blipFill>
          <a:blip r:embed="rId2"/>
          <a:stretch>
            <a:fillRect/>
          </a:stretch>
        </p:blipFill>
        <p:spPr>
          <a:xfrm>
            <a:off x="2179314" y="2590010"/>
            <a:ext cx="7235274" cy="3624178"/>
          </a:xfrm>
          <a:prstGeom prst="rect">
            <a:avLst/>
          </a:prstGeom>
        </p:spPr>
      </p:pic>
    </p:spTree>
    <p:extLst>
      <p:ext uri="{BB962C8B-B14F-4D97-AF65-F5344CB8AC3E}">
        <p14:creationId xmlns:p14="http://schemas.microsoft.com/office/powerpoint/2010/main" val="870414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2. Quản lý sản phẩm </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Chức năng quản lý sản phẩm bao gồm</a:t>
            </a:r>
            <a:r>
              <a:rPr lang="vi-VN" sz="1800">
                <a:effectLst/>
                <a:latin typeface="Times New Roman" panose="02020603050405020304" pitchFamily="18" charset="0"/>
                <a:ea typeface="Calibri" panose="020F0502020204030204" pitchFamily="34"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E63E97-CD77-47C8-A62B-9920934333FF}"/>
              </a:ext>
            </a:extLst>
          </p:cNvPr>
          <p:cNvSpPr txBox="1"/>
          <p:nvPr/>
        </p:nvSpPr>
        <p:spPr>
          <a:xfrm>
            <a:off x="1097280" y="2220678"/>
            <a:ext cx="5602100" cy="369332"/>
          </a:xfrm>
          <a:prstGeom prst="rect">
            <a:avLst/>
          </a:prstGeom>
          <a:noFill/>
        </p:spPr>
        <p:txBody>
          <a:bodyPr wrap="square" rtlCol="0">
            <a:spAutoFit/>
          </a:bodyPr>
          <a:lstStyle/>
          <a:p>
            <a:r>
              <a:rPr lang="vi-VN" sz="1800">
                <a:effectLst/>
                <a:latin typeface="Times New Roman" panose="02020603050405020304" pitchFamily="18" charset="0"/>
                <a:ea typeface="Calibri" panose="020F0502020204030204" pitchFamily="34" charset="0"/>
                <a:cs typeface="Times New Roman" panose="02020603050405020304" pitchFamily="18" charset="0"/>
              </a:rPr>
              <a:t>Xóa sản phẩm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595C866A-9C66-4DD6-86BD-F5134F0D23F9}"/>
              </a:ext>
            </a:extLst>
          </p:cNvPr>
          <p:cNvPicPr>
            <a:picLocks noGrp="1"/>
          </p:cNvPicPr>
          <p:nvPr>
            <p:ph sz="half" idx="2"/>
          </p:nvPr>
        </p:nvPicPr>
        <p:blipFill>
          <a:blip r:embed="rId2"/>
          <a:stretch>
            <a:fillRect/>
          </a:stretch>
        </p:blipFill>
        <p:spPr>
          <a:xfrm>
            <a:off x="1878330" y="2944567"/>
            <a:ext cx="4248150" cy="1238250"/>
          </a:xfrm>
          <a:prstGeom prst="rect">
            <a:avLst/>
          </a:prstGeom>
        </p:spPr>
      </p:pic>
    </p:spTree>
    <p:extLst>
      <p:ext uri="{BB962C8B-B14F-4D97-AF65-F5344CB8AC3E}">
        <p14:creationId xmlns:p14="http://schemas.microsoft.com/office/powerpoint/2010/main" val="2900385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2. Quản lý sản phẩm </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Chức năng quản lý sản phẩm bao gồm</a:t>
            </a:r>
            <a:r>
              <a:rPr lang="vi-VN" sz="1800">
                <a:effectLst/>
                <a:latin typeface="Times New Roman" panose="02020603050405020304" pitchFamily="18" charset="0"/>
                <a:ea typeface="Calibri" panose="020F0502020204030204" pitchFamily="34"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E63E97-CD77-47C8-A62B-9920934333FF}"/>
              </a:ext>
            </a:extLst>
          </p:cNvPr>
          <p:cNvSpPr txBox="1"/>
          <p:nvPr/>
        </p:nvSpPr>
        <p:spPr>
          <a:xfrm>
            <a:off x="1097280" y="2220678"/>
            <a:ext cx="5602100" cy="369332"/>
          </a:xfrm>
          <a:prstGeom prst="rect">
            <a:avLst/>
          </a:prstGeom>
          <a:noFill/>
        </p:spPr>
        <p:txBody>
          <a:bodyPr wrap="square" rtlCol="0">
            <a:spAutoFit/>
          </a:bodyPr>
          <a:lstStyle/>
          <a:p>
            <a:r>
              <a:rPr lang="vi-VN" sz="1800">
                <a:effectLst/>
                <a:latin typeface="Times New Roman" panose="02020603050405020304" pitchFamily="18" charset="0"/>
                <a:ea typeface="Calibri" panose="020F0502020204030204" pitchFamily="34" charset="0"/>
                <a:cs typeface="Times New Roman" panose="02020603050405020304" pitchFamily="18" charset="0"/>
              </a:rPr>
              <a:t>Tìm kiếm sản phẩm: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59528" y="2821116"/>
            <a:ext cx="7730836" cy="3330302"/>
          </a:xfrm>
        </p:spPr>
      </p:pic>
    </p:spTree>
    <p:extLst>
      <p:ext uri="{BB962C8B-B14F-4D97-AF65-F5344CB8AC3E}">
        <p14:creationId xmlns:p14="http://schemas.microsoft.com/office/powerpoint/2010/main" val="4129393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2. Quản lý sản phẩm </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Chức năng quản lý sản phẩm bao gồm</a:t>
            </a:r>
            <a:r>
              <a:rPr lang="vi-VN" sz="1800">
                <a:effectLst/>
                <a:latin typeface="Times New Roman" panose="02020603050405020304" pitchFamily="18" charset="0"/>
                <a:ea typeface="Calibri" panose="020F0502020204030204" pitchFamily="34"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E63E97-CD77-47C8-A62B-9920934333FF}"/>
              </a:ext>
            </a:extLst>
          </p:cNvPr>
          <p:cNvSpPr txBox="1"/>
          <p:nvPr/>
        </p:nvSpPr>
        <p:spPr>
          <a:xfrm>
            <a:off x="1097280" y="2220678"/>
            <a:ext cx="5602100" cy="369332"/>
          </a:xfrm>
          <a:prstGeom prst="rect">
            <a:avLst/>
          </a:prstGeom>
          <a:noFill/>
        </p:spPr>
        <p:txBody>
          <a:bodyPr wrap="square" rtlCol="0">
            <a:spAutoFit/>
          </a:bodyPr>
          <a:lstStyle/>
          <a:p>
            <a:r>
              <a:rPr lang="vi-VN" sz="1800">
                <a:effectLst/>
                <a:latin typeface="Times New Roman" panose="02020603050405020304" pitchFamily="18" charset="0"/>
                <a:ea typeface="Calibri" panose="020F0502020204030204" pitchFamily="34" charset="0"/>
                <a:cs typeface="Times New Roman" panose="02020603050405020304" pitchFamily="18" charset="0"/>
              </a:rPr>
              <a:t>Sửa thông tin sản phẩm: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59EF86DF-90E4-4A94-BF0D-FD42C7ABC8FD}"/>
              </a:ext>
            </a:extLst>
          </p:cNvPr>
          <p:cNvPicPr>
            <a:picLocks noGrp="1"/>
          </p:cNvPicPr>
          <p:nvPr>
            <p:ph sz="half" idx="2"/>
          </p:nvPr>
        </p:nvPicPr>
        <p:blipFill>
          <a:blip r:embed="rId2"/>
          <a:stretch>
            <a:fillRect/>
          </a:stretch>
        </p:blipFill>
        <p:spPr>
          <a:xfrm>
            <a:off x="1844644" y="2590010"/>
            <a:ext cx="6356964" cy="3577525"/>
          </a:xfrm>
          <a:prstGeom prst="rect">
            <a:avLst/>
          </a:prstGeom>
        </p:spPr>
      </p:pic>
    </p:spTree>
    <p:extLst>
      <p:ext uri="{BB962C8B-B14F-4D97-AF65-F5344CB8AC3E}">
        <p14:creationId xmlns:p14="http://schemas.microsoft.com/office/powerpoint/2010/main" val="97882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2. Quản lý hãng và loại</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Chức năng quản lý Hãng và loại bao gồm</a:t>
            </a:r>
            <a:r>
              <a:rPr lang="vi-VN" sz="1800">
                <a:effectLst/>
                <a:latin typeface="Times New Roman" panose="02020603050405020304" pitchFamily="18" charset="0"/>
                <a:ea typeface="Calibri" panose="020F0502020204030204" pitchFamily="34"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E63E97-CD77-47C8-A62B-9920934333FF}"/>
              </a:ext>
            </a:extLst>
          </p:cNvPr>
          <p:cNvSpPr txBox="1"/>
          <p:nvPr/>
        </p:nvSpPr>
        <p:spPr>
          <a:xfrm>
            <a:off x="1106611" y="2220678"/>
            <a:ext cx="5602100" cy="385362"/>
          </a:xfrm>
          <a:prstGeom prst="rect">
            <a:avLst/>
          </a:prstGeom>
          <a:noFill/>
        </p:spPr>
        <p:txBody>
          <a:bodyPr wrap="square" rtlCol="0">
            <a:spAutoFit/>
          </a:bodyPr>
          <a:lstStyle/>
          <a:p>
            <a:pPr lvl="0">
              <a:lnSpc>
                <a:spcPct val="115000"/>
              </a:lnSpc>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Xem danh sách</a:t>
            </a:r>
            <a:r>
              <a:rPr lang="vi-VN" sz="18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68018" y="2734408"/>
            <a:ext cx="8836746" cy="3264609"/>
          </a:xfrm>
        </p:spPr>
      </p:pic>
    </p:spTree>
    <p:extLst>
      <p:ext uri="{BB962C8B-B14F-4D97-AF65-F5344CB8AC3E}">
        <p14:creationId xmlns:p14="http://schemas.microsoft.com/office/powerpoint/2010/main" val="848486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dirty="0"/>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a:xfrm>
            <a:off x="1097279" y="1846052"/>
            <a:ext cx="7262949" cy="736282"/>
          </a:xfrm>
        </p:spPr>
        <p:txBody>
          <a:bodyPr/>
          <a:lstStyle/>
          <a:p>
            <a:r>
              <a:rPr lang="vi-VN" b="1">
                <a:solidFill>
                  <a:schemeClr val="tx1"/>
                </a:solidFill>
              </a:rPr>
              <a:t>II. </a:t>
            </a:r>
            <a:r>
              <a:rPr lang="en-US" sz="18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 đồ Use Case Website “Bán đồ nội thất Asbab”</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FE88C16-802F-46FB-8837-73442F01F036}"/>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765214" y="2582863"/>
            <a:ext cx="4721898" cy="3378200"/>
          </a:xfrm>
          <a:prstGeom prst="rect">
            <a:avLst/>
          </a:prstGeom>
          <a:noFill/>
          <a:ln>
            <a:noFill/>
          </a:ln>
        </p:spPr>
      </p:pic>
    </p:spTree>
    <p:extLst>
      <p:ext uri="{BB962C8B-B14F-4D97-AF65-F5344CB8AC3E}">
        <p14:creationId xmlns:p14="http://schemas.microsoft.com/office/powerpoint/2010/main" val="343863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2. Quản lý hãng và loại</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Chức năng quản lý Hãng và loại bao gồm</a:t>
            </a:r>
            <a:r>
              <a:rPr lang="vi-VN" sz="1800">
                <a:effectLst/>
                <a:latin typeface="Times New Roman" panose="02020603050405020304" pitchFamily="18" charset="0"/>
                <a:ea typeface="Calibri" panose="020F0502020204030204" pitchFamily="34"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E63E97-CD77-47C8-A62B-9920934333FF}"/>
              </a:ext>
            </a:extLst>
          </p:cNvPr>
          <p:cNvSpPr txBox="1"/>
          <p:nvPr/>
        </p:nvSpPr>
        <p:spPr>
          <a:xfrm>
            <a:off x="1106611" y="2220678"/>
            <a:ext cx="5602100" cy="385362"/>
          </a:xfrm>
          <a:prstGeom prst="rect">
            <a:avLst/>
          </a:prstGeom>
          <a:noFill/>
        </p:spPr>
        <p:txBody>
          <a:bodyPr wrap="square" rtlCol="0">
            <a:spAutoFit/>
          </a:bodyPr>
          <a:lstStyle/>
          <a:p>
            <a:pPr lvl="0">
              <a:lnSpc>
                <a:spcPct val="115000"/>
              </a:lnSpc>
              <a:spcAft>
                <a:spcPts val="10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Thêm hãng và loại</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06611" y="2875701"/>
            <a:ext cx="7815716" cy="1917972"/>
          </a:xfrm>
        </p:spPr>
      </p:pic>
    </p:spTree>
    <p:extLst>
      <p:ext uri="{BB962C8B-B14F-4D97-AF65-F5344CB8AC3E}">
        <p14:creationId xmlns:p14="http://schemas.microsoft.com/office/powerpoint/2010/main" val="4090611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2. Quản lý hãng và loại</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Chức năng quản lý Hãng và loại bao gồm</a:t>
            </a:r>
            <a:r>
              <a:rPr lang="vi-VN" sz="1800">
                <a:effectLst/>
                <a:latin typeface="Times New Roman" panose="02020603050405020304" pitchFamily="18" charset="0"/>
                <a:ea typeface="Calibri" panose="020F0502020204030204" pitchFamily="34"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E63E97-CD77-47C8-A62B-9920934333FF}"/>
              </a:ext>
            </a:extLst>
          </p:cNvPr>
          <p:cNvSpPr txBox="1"/>
          <p:nvPr/>
        </p:nvSpPr>
        <p:spPr>
          <a:xfrm>
            <a:off x="1106611" y="2220678"/>
            <a:ext cx="5602100" cy="385362"/>
          </a:xfrm>
          <a:prstGeom prst="rect">
            <a:avLst/>
          </a:prstGeom>
          <a:noFill/>
        </p:spPr>
        <p:txBody>
          <a:bodyPr wrap="square" rtlCol="0">
            <a:spAutoFit/>
          </a:bodyPr>
          <a:lstStyle/>
          <a:p>
            <a:pPr lvl="0">
              <a:lnSpc>
                <a:spcPct val="115000"/>
              </a:lnSpc>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Xoá hãng, chuyên mục ra khỏi danh sách</a:t>
            </a:r>
          </a:p>
        </p:txBody>
      </p:sp>
    </p:spTree>
    <p:extLst>
      <p:ext uri="{BB962C8B-B14F-4D97-AF65-F5344CB8AC3E}">
        <p14:creationId xmlns:p14="http://schemas.microsoft.com/office/powerpoint/2010/main" val="702009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2. Quản lý hãng và loại</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Chức năng quản lý Hãng và loại bao gồm</a:t>
            </a:r>
            <a:r>
              <a:rPr lang="vi-VN" sz="1800" dirty="0">
                <a:effectLst/>
                <a:latin typeface="Times New Roman" panose="02020603050405020304" pitchFamily="18" charset="0"/>
                <a:ea typeface="Calibri" panose="020F0502020204030204" pitchFamily="34"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E63E97-CD77-47C8-A62B-9920934333FF}"/>
              </a:ext>
            </a:extLst>
          </p:cNvPr>
          <p:cNvSpPr txBox="1"/>
          <p:nvPr/>
        </p:nvSpPr>
        <p:spPr>
          <a:xfrm>
            <a:off x="1106611" y="2220678"/>
            <a:ext cx="5602100" cy="410882"/>
          </a:xfrm>
          <a:prstGeom prst="rect">
            <a:avLst/>
          </a:prstGeom>
          <a:noFill/>
        </p:spPr>
        <p:txBody>
          <a:bodyPr wrap="square" rtlCol="0">
            <a:spAutoFit/>
          </a:bodyPr>
          <a:lstStyle/>
          <a:p>
            <a:pPr lvl="0">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Sửa thông tin chuyên mục</a:t>
            </a:r>
          </a:p>
        </p:txBody>
      </p:sp>
      <p:pic>
        <p:nvPicPr>
          <p:cNvPr id="8" name="Picture 7">
            <a:extLst>
              <a:ext uri="{FF2B5EF4-FFF2-40B4-BE49-F238E27FC236}">
                <a16:creationId xmlns:a16="http://schemas.microsoft.com/office/drawing/2014/main" id="{6E521FE1-3E3D-412C-8F57-DE5170AB2B86}"/>
              </a:ext>
            </a:extLst>
          </p:cNvPr>
          <p:cNvPicPr/>
          <p:nvPr/>
        </p:nvPicPr>
        <p:blipFill>
          <a:blip r:embed="rId2"/>
          <a:stretch>
            <a:fillRect/>
          </a:stretch>
        </p:blipFill>
        <p:spPr>
          <a:xfrm>
            <a:off x="1836575" y="3033979"/>
            <a:ext cx="7428722" cy="1478137"/>
          </a:xfrm>
          <a:prstGeom prst="rect">
            <a:avLst/>
          </a:prstGeom>
        </p:spPr>
      </p:pic>
    </p:spTree>
    <p:extLst>
      <p:ext uri="{BB962C8B-B14F-4D97-AF65-F5344CB8AC3E}">
        <p14:creationId xmlns:p14="http://schemas.microsoft.com/office/powerpoint/2010/main" val="1875596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2. Quản lý đơn đặt hàng</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Chức năng quản lý đơn đặt hàng bao gồm</a:t>
            </a:r>
            <a:r>
              <a:rPr lang="vi-VN" sz="1800">
                <a:effectLst/>
                <a:latin typeface="Times New Roman" panose="02020603050405020304" pitchFamily="18" charset="0"/>
                <a:ea typeface="Calibri" panose="020F0502020204030204" pitchFamily="34"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E63E97-CD77-47C8-A62B-9920934333FF}"/>
              </a:ext>
            </a:extLst>
          </p:cNvPr>
          <p:cNvSpPr txBox="1"/>
          <p:nvPr/>
        </p:nvSpPr>
        <p:spPr>
          <a:xfrm>
            <a:off x="1106611" y="2220678"/>
            <a:ext cx="5602100" cy="385362"/>
          </a:xfrm>
          <a:prstGeom prst="rect">
            <a:avLst/>
          </a:prstGeom>
          <a:noFill/>
        </p:spPr>
        <p:txBody>
          <a:bodyPr wrap="square" rtlCol="0">
            <a:spAutoFit/>
          </a:bodyPr>
          <a:lstStyle/>
          <a:p>
            <a:pPr marL="342900" lvl="0" indent="-342900">
              <a:lnSpc>
                <a:spcPct val="115000"/>
              </a:lnSpc>
              <a:spcAft>
                <a:spcPts val="10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Xem danh sách đơn đặt hàng</a:t>
            </a:r>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38305" y="2606040"/>
            <a:ext cx="8758640" cy="3531524"/>
          </a:xfrm>
        </p:spPr>
      </p:pic>
    </p:spTree>
    <p:extLst>
      <p:ext uri="{BB962C8B-B14F-4D97-AF65-F5344CB8AC3E}">
        <p14:creationId xmlns:p14="http://schemas.microsoft.com/office/powerpoint/2010/main" val="2377206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7BB-4B39-46CE-B56E-8B2C2600D86A}"/>
              </a:ext>
            </a:extLst>
          </p:cNvPr>
          <p:cNvSpPr>
            <a:spLocks noGrp="1"/>
          </p:cNvSpPr>
          <p:nvPr>
            <p:ph type="title"/>
          </p:nvPr>
        </p:nvSpPr>
        <p:spPr/>
        <p:txBody>
          <a:bodyPr>
            <a:normAutofit/>
          </a:bodyPr>
          <a:lstStyle/>
          <a:p>
            <a:r>
              <a:rPr lang="vi-VN" sz="4000"/>
              <a:t>2. Quản lý đơn đặt hàng</a:t>
            </a:r>
            <a:endParaRPr lang="en-US" sz="4000"/>
          </a:p>
        </p:txBody>
      </p:sp>
      <p:sp>
        <p:nvSpPr>
          <p:cNvPr id="9" name="TextBox 8">
            <a:extLst>
              <a:ext uri="{FF2B5EF4-FFF2-40B4-BE49-F238E27FC236}">
                <a16:creationId xmlns:a16="http://schemas.microsoft.com/office/drawing/2014/main" id="{43E914C7-FDC2-41FA-899B-F4CA60283C2A}"/>
              </a:ext>
            </a:extLst>
          </p:cNvPr>
          <p:cNvSpPr txBox="1"/>
          <p:nvPr/>
        </p:nvSpPr>
        <p:spPr>
          <a:xfrm>
            <a:off x="1013304" y="1866121"/>
            <a:ext cx="9287691" cy="369332"/>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rPr>
              <a:t>Chức năng quản lý đơn đặt hàng bao gồm</a:t>
            </a:r>
            <a:r>
              <a:rPr lang="vi-VN" sz="1800">
                <a:effectLst/>
                <a:latin typeface="Times New Roman" panose="02020603050405020304" pitchFamily="18" charset="0"/>
                <a:ea typeface="Calibri" panose="020F0502020204030204" pitchFamily="34"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E63E97-CD77-47C8-A62B-9920934333FF}"/>
              </a:ext>
            </a:extLst>
          </p:cNvPr>
          <p:cNvSpPr txBox="1"/>
          <p:nvPr/>
        </p:nvSpPr>
        <p:spPr>
          <a:xfrm>
            <a:off x="1106611" y="2220678"/>
            <a:ext cx="5602100" cy="1341008"/>
          </a:xfrm>
          <a:prstGeom prst="rect">
            <a:avLst/>
          </a:prstGeom>
          <a:noFill/>
        </p:spPr>
        <p:txBody>
          <a:bodyPr wrap="square" rtlCol="0">
            <a:spAutoFit/>
          </a:bodyPr>
          <a:lstStyle/>
          <a:p>
            <a:pPr marL="342900" lvl="0" indent="-342900">
              <a:lnSpc>
                <a:spcPct val="115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Xem danh sách đơn đặt hàng</a:t>
            </a:r>
          </a:p>
          <a:p>
            <a:pPr marL="342900" lvl="0" indent="-342900">
              <a:lnSpc>
                <a:spcPct val="115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Xem danh sách sản phẩm đã giao</a:t>
            </a:r>
          </a:p>
          <a:p>
            <a:pPr marL="342900" lvl="0" indent="-342900">
              <a:lnSpc>
                <a:spcPct val="115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Xem danh sách sản phẩm đang xử lý</a:t>
            </a:r>
          </a:p>
          <a:p>
            <a:pPr marL="342900" lvl="0" indent="-342900">
              <a:lnSpc>
                <a:spcPct val="115000"/>
              </a:lnSpc>
              <a:spcAft>
                <a:spcPts val="10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Huỷ đơn hàng</a:t>
            </a:r>
          </a:p>
        </p:txBody>
      </p:sp>
    </p:spTree>
    <p:extLst>
      <p:ext uri="{BB962C8B-B14F-4D97-AF65-F5344CB8AC3E}">
        <p14:creationId xmlns:p14="http://schemas.microsoft.com/office/powerpoint/2010/main" val="2843491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AEB2E1E-C73D-4C70-A02C-2E4024C9A946}"/>
              </a:ext>
            </a:extLst>
          </p:cNvPr>
          <p:cNvSpPr>
            <a:spLocks noChangeArrowheads="1"/>
          </p:cNvSpPr>
          <p:nvPr/>
        </p:nvSpPr>
        <p:spPr bwMode="auto">
          <a:xfrm>
            <a:off x="0" y="251428"/>
            <a:ext cx="11777656"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en-US" sz="2800" b="1" dirty="0">
                <a:latin typeface="+mj-lt"/>
                <a:ea typeface="Calibri" panose="020F0502020204030204" pitchFamily="34" charset="0"/>
                <a:cs typeface="Times New Roman" panose="02020603050405020304" pitchFamily="18" charset="0"/>
              </a:rPr>
              <a:t>5. </a:t>
            </a:r>
            <a:r>
              <a:rPr kumimoji="0" lang="en-US" altLang="en-US" sz="2800" b="1" i="0" u="none" strike="noStrike" cap="none" normalizeH="0" baseline="0" dirty="0">
                <a:ln>
                  <a:noFill/>
                </a:ln>
                <a:solidFill>
                  <a:schemeClr val="tx1"/>
                </a:solidFill>
                <a:effectLst/>
                <a:latin typeface="Times New Roman" pitchFamily="18" charset="0"/>
                <a:ea typeface="Calibri" panose="020F0502020204030204" pitchFamily="34" charset="0"/>
                <a:cs typeface="Times New Roman" pitchFamily="18" charset="0"/>
              </a:rPr>
              <a:t>Q</a:t>
            </a:r>
            <a:r>
              <a:rPr kumimoji="0" lang="en-US" altLang="en-US" sz="2800" b="1" i="0" u="none" strike="noStrike" cap="none" normalizeH="0" baseline="0" dirty="0" bmk="">
                <a:ln>
                  <a:noFill/>
                </a:ln>
                <a:solidFill>
                  <a:schemeClr val="tx1"/>
                </a:solidFill>
                <a:effectLst/>
                <a:latin typeface="Times New Roman" pitchFamily="18" charset="0"/>
                <a:ea typeface="Calibri" panose="020F0502020204030204" pitchFamily="34" charset="0"/>
                <a:cs typeface="Times New Roman" pitchFamily="18" charset="0"/>
              </a:rPr>
              <a:t>uản lý bình luận:</a:t>
            </a:r>
            <a:endParaRPr kumimoji="0" lang="en-US" altLang="en-US" sz="28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vi-VN" altLang="en-US" dirty="0">
                <a:latin typeface="+mj-lt"/>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Chức năng quản lý bình luận bao gồm:</a:t>
            </a:r>
            <a:endParaRPr kumimoji="0" lang="en-US" altLang="en-US" b="0" i="0" u="none" strike="noStrike" cap="none" normalizeH="0" baseline="0" dirty="0">
              <a:ln>
                <a:noFill/>
              </a:ln>
              <a:solidFill>
                <a:schemeClr val="tx1"/>
              </a:solidFill>
              <a:effectLst/>
              <a:latin typeface="+mj-lt"/>
            </a:endParaRPr>
          </a:p>
          <a:p>
            <a:pPr lvl="2" defTabSz="914400"/>
            <a:r>
              <a:rPr kumimoji="0" lang="vi-VN"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Xem danh sách các bình luận</a:t>
            </a:r>
            <a:endParaRPr kumimoji="0" lang="en-US" altLang="en-US" b="0" i="0" u="none" strike="noStrike" cap="none" normalizeH="0" baseline="0" dirty="0">
              <a:ln>
                <a:noFill/>
              </a:ln>
              <a:solidFill>
                <a:schemeClr val="tx1"/>
              </a:solidFill>
              <a:effectLst/>
              <a:latin typeface="+mj-lt"/>
            </a:endParaRPr>
          </a:p>
          <a:p>
            <a:pPr lvl="2" defTabSz="914400"/>
            <a:r>
              <a:rPr lang="vi-VN" altLang="en-US" dirty="0">
                <a:latin typeface="+mj-lt"/>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Xoá Bình luận </a:t>
            </a: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p:txBody>
      </p:sp>
      <p:sp>
        <p:nvSpPr>
          <p:cNvPr id="8" name="Rectangle 3">
            <a:extLst>
              <a:ext uri="{FF2B5EF4-FFF2-40B4-BE49-F238E27FC236}">
                <a16:creationId xmlns:a16="http://schemas.microsoft.com/office/drawing/2014/main" id="{35240A20-C31A-4896-B75A-02488E8FA146}"/>
              </a:ext>
            </a:extLst>
          </p:cNvPr>
          <p:cNvSpPr>
            <a:spLocks noChangeArrowheads="1"/>
          </p:cNvSpPr>
          <p:nvPr/>
        </p:nvSpPr>
        <p:spPr bwMode="auto">
          <a:xfrm>
            <a:off x="5291933" y="5913396"/>
            <a:ext cx="160813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ctr" defTabSz="914400" eaLnBrk="0" fontAlgn="base" hangingPunct="0">
              <a:spcBef>
                <a:spcPct val="0"/>
              </a:spcBef>
              <a:spcAft>
                <a:spcPct val="0"/>
              </a:spcAft>
            </a:pPr>
            <a:r>
              <a:rPr lang="en-US" altLang="en-US" sz="900" i="1" bmk="_Toc73527274">
                <a:solidFill>
                  <a:srgbClr val="1F497D"/>
                </a:solidFill>
                <a:latin typeface="Arial" panose="020B0604020202020204" pitchFamily="34" charset="0"/>
                <a:ea typeface="Calibri" panose="020F0502020204030204" pitchFamily="34" charset="0"/>
                <a:cs typeface="Times New Roman" panose="02020603050405020304" pitchFamily="18" charset="0"/>
              </a:rPr>
              <a:t> Màn</a:t>
            </a:r>
            <a:r>
              <a:rPr kumimoji="0" lang="en-US" altLang="en-US" sz="900" b="0" i="1" u="none" strike="noStrike" cap="none" normalizeH="0" baseline="0" bmk="_Toc73527274">
                <a:ln>
                  <a:noFill/>
                </a:ln>
                <a:solidFill>
                  <a:srgbClr val="1F497D"/>
                </a:solidFill>
                <a:effectLst/>
                <a:latin typeface="Arial" panose="020B0604020202020204" pitchFamily="34" charset="0"/>
                <a:ea typeface="Calibri" panose="020F0502020204030204" pitchFamily="34" charset="0"/>
                <a:cs typeface="Times New Roman" panose="02020603050405020304" pitchFamily="18" charset="0"/>
              </a:rPr>
              <a:t> hình quản lý bình luận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28" y="2005752"/>
            <a:ext cx="10058400" cy="3266064"/>
          </a:xfrm>
          <a:prstGeom prst="rect">
            <a:avLst/>
          </a:prstGeom>
        </p:spPr>
      </p:pic>
    </p:spTree>
    <p:extLst>
      <p:ext uri="{BB962C8B-B14F-4D97-AF65-F5344CB8AC3E}">
        <p14:creationId xmlns:p14="http://schemas.microsoft.com/office/powerpoint/2010/main" val="2173838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AEB2E1E-C73D-4C70-A02C-2E4024C9A946}"/>
              </a:ext>
            </a:extLst>
          </p:cNvPr>
          <p:cNvSpPr>
            <a:spLocks noChangeArrowheads="1"/>
          </p:cNvSpPr>
          <p:nvPr/>
        </p:nvSpPr>
        <p:spPr bwMode="auto">
          <a:xfrm>
            <a:off x="221672" y="411682"/>
            <a:ext cx="11777656"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kumimoji="0" lang="vi-VN" altLang="en-US" sz="2400" b="1"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6. Quản lý người dùng:</a:t>
            </a:r>
            <a:r>
              <a:rPr kumimoji="0" lang="en-US" altLang="en-US" sz="2400" b="1"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6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vi-VN" altLang="en-US" sz="1600" dirty="0">
                <a:latin typeface="+mj-lt"/>
                <a:ea typeface="Calibri" panose="020F0502020204030204" pitchFamily="34" charset="0"/>
                <a:cs typeface="Times New Roman" panose="02020603050405020304" pitchFamily="18" charset="0"/>
              </a:rPr>
              <a:t>	</a:t>
            </a:r>
            <a:r>
              <a:rPr kumimoji="0" lang="vi-VN"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Chức năng quản lý người dùng bao gồm:</a:t>
            </a:r>
          </a:p>
          <a:p>
            <a:pPr marL="0" marR="0" lvl="0" indent="0" algn="l" defTabSz="914400" rtl="0" eaLnBrk="0" fontAlgn="base" latinLnBrk="0" hangingPunct="0">
              <a:lnSpc>
                <a:spcPct val="100000"/>
              </a:lnSpc>
              <a:spcBef>
                <a:spcPct val="0"/>
              </a:spcBef>
              <a:spcAft>
                <a:spcPct val="0"/>
              </a:spcAft>
              <a:buClrTx/>
              <a:buSzTx/>
              <a:buFontTx/>
              <a:buNone/>
              <a:tabLst/>
            </a:pPr>
            <a:r>
              <a:rPr lang="vi-VN" altLang="en-US" dirty="0">
                <a:latin typeface="+mj-lt"/>
                <a:ea typeface="Calibri" panose="020F0502020204030204" pitchFamily="34" charset="0"/>
                <a:cs typeface="Times New Roman" panose="02020603050405020304" pitchFamily="18" charset="0"/>
              </a:rPr>
              <a:t>	- </a:t>
            </a:r>
            <a:r>
              <a:rPr kumimoji="0" lang="vi-VN"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Xem danh sách thông tin người dùng</a:t>
            </a:r>
          </a:p>
          <a:p>
            <a:pPr marL="0" marR="0" lvl="0" indent="0" algn="l" defTabSz="914400" rtl="0" eaLnBrk="0" fontAlgn="base" latinLnBrk="0" hangingPunct="0">
              <a:lnSpc>
                <a:spcPct val="100000"/>
              </a:lnSpc>
              <a:spcBef>
                <a:spcPct val="0"/>
              </a:spcBef>
              <a:spcAft>
                <a:spcPct val="0"/>
              </a:spcAft>
              <a:buClrTx/>
              <a:buSzTx/>
              <a:buFontTx/>
              <a:buNone/>
              <a:tabLst/>
            </a:pPr>
            <a:r>
              <a:rPr lang="vi-VN" altLang="en-US" dirty="0">
                <a:latin typeface="+mj-lt"/>
                <a:ea typeface="Calibri" panose="020F0502020204030204" pitchFamily="34" charset="0"/>
                <a:cs typeface="Times New Roman" panose="02020603050405020304" pitchFamily="18" charset="0"/>
              </a:rPr>
              <a:t>	- </a:t>
            </a:r>
            <a:r>
              <a:rPr kumimoji="0" lang="vi-VN"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Tìm kiếm người dùng có trong danh sách</a:t>
            </a:r>
          </a:p>
          <a:p>
            <a:pPr marL="0" marR="0" lvl="0" indent="0" algn="l" defTabSz="914400" rtl="0" eaLnBrk="0" fontAlgn="base" latinLnBrk="0" hangingPunct="0">
              <a:lnSpc>
                <a:spcPct val="100000"/>
              </a:lnSpc>
              <a:spcBef>
                <a:spcPct val="0"/>
              </a:spcBef>
              <a:spcAft>
                <a:spcPct val="0"/>
              </a:spcAft>
              <a:buClrTx/>
              <a:buSzTx/>
              <a:buFontTx/>
              <a:buNone/>
              <a:tabLst/>
            </a:pPr>
            <a:r>
              <a:rPr lang="vi-VN" altLang="en-US" dirty="0">
                <a:latin typeface="+mj-lt"/>
                <a:ea typeface="Calibri" panose="020F0502020204030204" pitchFamily="34" charset="0"/>
                <a:cs typeface="Times New Roman" panose="02020603050405020304" pitchFamily="18" charset="0"/>
              </a:rPr>
              <a:t>	- </a:t>
            </a:r>
            <a:r>
              <a:rPr kumimoji="0" lang="vi-VN"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Thêm người dùng</a:t>
            </a:r>
          </a:p>
          <a:p>
            <a:pPr marL="0" marR="0" lvl="0" indent="0" algn="l" defTabSz="914400" rtl="0" eaLnBrk="0" fontAlgn="base" latinLnBrk="0" hangingPunct="0">
              <a:lnSpc>
                <a:spcPct val="100000"/>
              </a:lnSpc>
              <a:spcBef>
                <a:spcPct val="0"/>
              </a:spcBef>
              <a:spcAft>
                <a:spcPct val="0"/>
              </a:spcAft>
              <a:buClrTx/>
              <a:buSzTx/>
              <a:buFontTx/>
              <a:buNone/>
              <a:tabLst/>
            </a:pPr>
            <a:r>
              <a:rPr lang="vi-VN" altLang="en-US" dirty="0">
                <a:latin typeface="+mj-lt"/>
                <a:ea typeface="Calibri" panose="020F0502020204030204" pitchFamily="34" charset="0"/>
                <a:cs typeface="Times New Roman" panose="02020603050405020304" pitchFamily="18" charset="0"/>
              </a:rPr>
              <a:t>	- </a:t>
            </a:r>
            <a:r>
              <a:rPr kumimoji="0" lang="vi-VN"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Xoá người dùng</a:t>
            </a:r>
          </a:p>
          <a:p>
            <a:pPr marL="0" marR="0" lvl="0" indent="0" algn="l" defTabSz="914400" rtl="0" eaLnBrk="0" fontAlgn="base" latinLnBrk="0" hangingPunct="0">
              <a:lnSpc>
                <a:spcPct val="100000"/>
              </a:lnSpc>
              <a:spcBef>
                <a:spcPct val="0"/>
              </a:spcBef>
              <a:spcAft>
                <a:spcPct val="0"/>
              </a:spcAft>
              <a:buClrTx/>
              <a:buSzTx/>
              <a:buFontTx/>
              <a:buNone/>
              <a:tabLst/>
            </a:pPr>
            <a:r>
              <a:rPr lang="vi-VN" altLang="en-US" dirty="0">
                <a:latin typeface="+mj-lt"/>
                <a:ea typeface="Calibri" panose="020F0502020204030204" pitchFamily="34" charset="0"/>
                <a:cs typeface="Times New Roman" panose="02020603050405020304" pitchFamily="18" charset="0"/>
              </a:rPr>
              <a:t>	- </a:t>
            </a:r>
            <a:r>
              <a:rPr kumimoji="0" lang="vi-VN"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Sửa thông tin người dùng</a:t>
            </a:r>
          </a:p>
          <a:p>
            <a:pPr marL="0" marR="0" lvl="0" indent="0" algn="l" defTabSz="914400" rtl="0" eaLnBrk="0" fontAlgn="base" latinLnBrk="0" hangingPunct="0">
              <a:lnSpc>
                <a:spcPct val="100000"/>
              </a:lnSpc>
              <a:spcBef>
                <a:spcPct val="0"/>
              </a:spcBef>
              <a:spcAft>
                <a:spcPct val="0"/>
              </a:spcAft>
              <a:buClrTx/>
              <a:buSzTx/>
              <a:buFontTx/>
              <a:buNone/>
              <a:tabLst/>
            </a:pPr>
            <a:r>
              <a:rPr lang="vi-VN" altLang="en-US" dirty="0">
                <a:latin typeface="+mj-lt"/>
                <a:ea typeface="Calibri" panose="020F0502020204030204" pitchFamily="34" charset="0"/>
                <a:cs typeface="Times New Roman" panose="02020603050405020304" pitchFamily="18" charset="0"/>
              </a:rPr>
              <a:t>	- </a:t>
            </a:r>
            <a:r>
              <a:rPr kumimoji="0" lang="vi-VN"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Cấp quyền hạn người dùng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601E11D-D52E-4BFC-8FDE-4EBFC14FD285}"/>
              </a:ext>
            </a:extLst>
          </p:cNvPr>
          <p:cNvSpPr txBox="1"/>
          <p:nvPr/>
        </p:nvSpPr>
        <p:spPr>
          <a:xfrm>
            <a:off x="3554963" y="6027567"/>
            <a:ext cx="3321698" cy="369332"/>
          </a:xfrm>
          <a:prstGeom prst="rect">
            <a:avLst/>
          </a:prstGeom>
          <a:noFill/>
        </p:spPr>
        <p:txBody>
          <a:bodyPr wrap="square" rtlCol="0">
            <a:spAutoFit/>
          </a:bodyPr>
          <a:lstStyle/>
          <a:p>
            <a:r>
              <a:rPr lang="en-US" sz="1800" i="1">
                <a:effectLst/>
                <a:latin typeface="Times New Roman" panose="02020603050405020304" pitchFamily="18" charset="0"/>
                <a:ea typeface="Calibri" panose="020F0502020204030204" pitchFamily="34" charset="0"/>
              </a:rPr>
              <a:t>Giao diện quản lý người dùng</a:t>
            </a:r>
            <a:endParaRPr lang="en-US" i="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238500"/>
            <a:ext cx="10778190" cy="2660073"/>
          </a:xfrm>
          <a:prstGeom prst="rect">
            <a:avLst/>
          </a:prstGeom>
        </p:spPr>
      </p:pic>
    </p:spTree>
    <p:extLst>
      <p:ext uri="{BB962C8B-B14F-4D97-AF65-F5344CB8AC3E}">
        <p14:creationId xmlns:p14="http://schemas.microsoft.com/office/powerpoint/2010/main" val="3368948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6064" y="567944"/>
            <a:ext cx="7510272" cy="5315712"/>
          </a:xfrm>
          <a:prstGeom prst="rect">
            <a:avLst/>
          </a:prstGeom>
        </p:spPr>
      </p:pic>
    </p:spTree>
    <p:extLst>
      <p:ext uri="{BB962C8B-B14F-4D97-AF65-F5344CB8AC3E}">
        <p14:creationId xmlns:p14="http://schemas.microsoft.com/office/powerpoint/2010/main" val="1768333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a:xfrm>
            <a:off x="1097279" y="1846052"/>
            <a:ext cx="7262949" cy="736282"/>
          </a:xfrm>
        </p:spPr>
        <p:txBody>
          <a:bodyPr/>
          <a:lstStyle/>
          <a:p>
            <a:r>
              <a:rPr lang="vi-VN" b="1">
                <a:solidFill>
                  <a:schemeClr val="tx1"/>
                </a:solidFill>
              </a:rPr>
              <a:t>III. </a:t>
            </a:r>
            <a:r>
              <a:rPr lang="en-US" sz="18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Mô tả CSDL:</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42CA2CC-0329-4A4A-8B05-5016D243C4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01682" y="1980710"/>
            <a:ext cx="7925117" cy="4288010"/>
          </a:xfrm>
        </p:spPr>
      </p:pic>
    </p:spTree>
    <p:extLst>
      <p:ext uri="{BB962C8B-B14F-4D97-AF65-F5344CB8AC3E}">
        <p14:creationId xmlns:p14="http://schemas.microsoft.com/office/powerpoint/2010/main" val="43272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p:txBody>
          <a:bodyPr/>
          <a:lstStyle/>
          <a:p>
            <a:r>
              <a:rPr lang="vi-VN" b="1">
                <a:solidFill>
                  <a:schemeClr val="tx1"/>
                </a:solidFill>
              </a:rPr>
              <a:t>IV.</a:t>
            </a:r>
            <a:r>
              <a:rPr lang="en-US" sz="18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Chức Năng người dùng:</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DC6D248-AE12-470E-9724-D7C74C5F038F}"/>
              </a:ext>
            </a:extLst>
          </p:cNvPr>
          <p:cNvSpPr txBox="1"/>
          <p:nvPr/>
        </p:nvSpPr>
        <p:spPr>
          <a:xfrm>
            <a:off x="1226664" y="2582334"/>
            <a:ext cx="4808376" cy="1477328"/>
          </a:xfrm>
          <a:prstGeom prst="rect">
            <a:avLst/>
          </a:prstGeom>
          <a:noFill/>
        </p:spPr>
        <p:txBody>
          <a:bodyPr wrap="square" rtlCol="0">
            <a:spAutoFit/>
          </a:bodyPr>
          <a:lstStyle/>
          <a:p>
            <a:pPr marL="342900" indent="-342900">
              <a:buAutoNum type="arabicPeriod"/>
            </a:pPr>
            <a:r>
              <a:rPr lang="en-US" sz="1800" dirty="0">
                <a:effectLst/>
                <a:latin typeface="Times New Roman" panose="02020603050405020304" pitchFamily="18" charset="0"/>
                <a:ea typeface="Calibri" panose="020F0502020204030204" pitchFamily="34" charset="0"/>
              </a:rPr>
              <a:t>Chức năng Đăng ký</a:t>
            </a:r>
            <a:endParaRPr lang="vi-VN" sz="1800" dirty="0">
              <a:effectLst/>
              <a:latin typeface="Times New Roman" panose="02020603050405020304" pitchFamily="18" charset="0"/>
              <a:ea typeface="Calibri" panose="020F0502020204030204" pitchFamily="34" charset="0"/>
            </a:endParaRPr>
          </a:p>
          <a:p>
            <a:pPr marL="342900" indent="-342900">
              <a:buFontTx/>
              <a:buAutoNum type="arabicPeriod"/>
            </a:pPr>
            <a:r>
              <a:rPr lang="en-US" sz="1800" dirty="0">
                <a:effectLst/>
                <a:latin typeface="Cambria" panose="02040503050406030204" pitchFamily="18" charset="0"/>
                <a:ea typeface="MS Gothic" panose="020B0609070205080204" pitchFamily="49" charset="-128"/>
                <a:cs typeface="Times New Roman" panose="02020603050405020304" pitchFamily="18" charset="0"/>
              </a:rPr>
              <a:t>Xem danh sách sản phẩm</a:t>
            </a:r>
          </a:p>
          <a:p>
            <a:pPr marL="342900" indent="-342900">
              <a:buAutoNum type="arabicPeriod"/>
            </a:pPr>
            <a:r>
              <a:rPr lang="en-US" sz="1800" dirty="0">
                <a:effectLst/>
                <a:latin typeface="Times New Roman" panose="02020603050405020304" pitchFamily="18" charset="0"/>
                <a:ea typeface="Calibri" panose="020F0502020204030204" pitchFamily="34" charset="0"/>
              </a:rPr>
              <a:t>Xem thông tin chi tiết sản phẩm</a:t>
            </a:r>
            <a:endParaRPr lang="vi-VN" dirty="0">
              <a:latin typeface="Times New Roman" panose="02020603050405020304" pitchFamily="18" charset="0"/>
              <a:ea typeface="Calibri" panose="020F0502020204030204" pitchFamily="34" charset="0"/>
            </a:endParaRPr>
          </a:p>
          <a:p>
            <a:pPr marL="342900" indent="-342900">
              <a:buFontTx/>
              <a:buAutoNum type="arabicPeriod"/>
            </a:pPr>
            <a:r>
              <a:rPr lang="en-US" sz="1800" dirty="0">
                <a:effectLst/>
                <a:latin typeface="Cambria" panose="02040503050406030204" pitchFamily="18" charset="0"/>
                <a:ea typeface="MS Gothic" panose="020B0609070205080204" pitchFamily="49" charset="-128"/>
                <a:cs typeface="Times New Roman" panose="02020603050405020304" pitchFamily="18" charset="0"/>
              </a:rPr>
              <a:t>Chức năng tìm kiếm sản phẩm</a:t>
            </a:r>
          </a:p>
          <a:p>
            <a:pPr marL="342900" indent="-342900">
              <a:buFontTx/>
              <a:buAutoNum type="arabicPeriod"/>
            </a:pPr>
            <a:r>
              <a:rPr lang="en-US" sz="1800" dirty="0">
                <a:effectLst/>
                <a:latin typeface="Cambria" panose="02040503050406030204" pitchFamily="18" charset="0"/>
                <a:ea typeface="MS Gothic" panose="020B0609070205080204" pitchFamily="49" charset="-128"/>
                <a:cs typeface="Times New Roman" panose="02020603050405020304" pitchFamily="18" charset="0"/>
              </a:rPr>
              <a:t>Xem thông tin trang web</a:t>
            </a:r>
          </a:p>
        </p:txBody>
      </p:sp>
    </p:spTree>
    <p:extLst>
      <p:ext uri="{BB962C8B-B14F-4D97-AF65-F5344CB8AC3E}">
        <p14:creationId xmlns:p14="http://schemas.microsoft.com/office/powerpoint/2010/main" val="3067099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0F63-6E67-453A-803D-127005B0E8E3}"/>
              </a:ext>
            </a:extLst>
          </p:cNvPr>
          <p:cNvSpPr>
            <a:spLocks noGrp="1"/>
          </p:cNvSpPr>
          <p:nvPr>
            <p:ph type="title"/>
          </p:nvPr>
        </p:nvSpPr>
        <p:spPr/>
        <p:txBody>
          <a:bodyPr>
            <a:normAutofit/>
          </a:bodyPr>
          <a:lstStyle/>
          <a:p>
            <a:r>
              <a:rPr lang="vi-VN" sz="2800" b="1" kern="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CHƯƠNG 2: GIỚI THIỆU WEBSITE BÁN ĐỒ NỘI THẤT</a:t>
            </a:r>
            <a:endParaRPr lang="en-US" sz="2800" b="1"/>
          </a:p>
        </p:txBody>
      </p:sp>
      <p:sp>
        <p:nvSpPr>
          <p:cNvPr id="16" name="Text Placeholder 15">
            <a:extLst>
              <a:ext uri="{FF2B5EF4-FFF2-40B4-BE49-F238E27FC236}">
                <a16:creationId xmlns:a16="http://schemas.microsoft.com/office/drawing/2014/main" id="{15E3F12C-0752-4C87-B80E-BFAB22C68672}"/>
              </a:ext>
            </a:extLst>
          </p:cNvPr>
          <p:cNvSpPr>
            <a:spLocks noGrp="1"/>
          </p:cNvSpPr>
          <p:nvPr>
            <p:ph type="body" idx="1"/>
          </p:nvPr>
        </p:nvSpPr>
        <p:spPr/>
        <p:txBody>
          <a:bodyPr/>
          <a:lstStyle/>
          <a:p>
            <a:r>
              <a:rPr lang="vi-VN" b="1">
                <a:solidFill>
                  <a:schemeClr val="tx1"/>
                </a:solidFill>
              </a:rPr>
              <a:t>1.</a:t>
            </a:r>
            <a:r>
              <a:rPr lang="en-US" sz="1800" b="1">
                <a:solidFill>
                  <a:schemeClr val="tx1"/>
                </a:solidFill>
                <a:effectLst/>
                <a:latin typeface="Times New Roman" panose="02020603050405020304" pitchFamily="18" charset="0"/>
                <a:ea typeface="Calibri" panose="020F0502020204030204" pitchFamily="34" charset="0"/>
              </a:rPr>
              <a:t> Chức năng Đăng ký</a:t>
            </a:r>
            <a:endParaRPr lang="vi-VN" sz="1800" b="1">
              <a:solidFill>
                <a:schemeClr val="tx1"/>
              </a:solidFill>
              <a:effectLst/>
              <a:latin typeface="Times New Roman" panose="02020603050405020304" pitchFamily="18" charset="0"/>
              <a:ea typeface="Calibri" panose="020F0502020204030204" pitchFamily="34" charset="0"/>
            </a:endParaRPr>
          </a:p>
        </p:txBody>
      </p:sp>
      <p:sp>
        <p:nvSpPr>
          <p:cNvPr id="7" name="Content Placeholder 6">
            <a:extLst>
              <a:ext uri="{FF2B5EF4-FFF2-40B4-BE49-F238E27FC236}">
                <a16:creationId xmlns:a16="http://schemas.microsoft.com/office/drawing/2014/main" id="{34C32F3C-50EE-41ED-84B8-2633960674F8}"/>
              </a:ext>
            </a:extLst>
          </p:cNvPr>
          <p:cNvSpPr>
            <a:spLocks noGrp="1"/>
          </p:cNvSpPr>
          <p:nvPr>
            <p:ph sz="half" idx="2"/>
          </p:nvPr>
        </p:nvSpPr>
        <p:spPr>
          <a:xfrm>
            <a:off x="1097280" y="2582334"/>
            <a:ext cx="9297022" cy="3378200"/>
          </a:xfrm>
        </p:spPr>
        <p:txBody>
          <a:bodyPr>
            <a:normAutofit/>
          </a:bodyPr>
          <a:lstStyle/>
          <a:p>
            <a:pPr marL="201168" lvl="1" indent="0">
              <a:buNone/>
            </a:pPr>
            <a:r>
              <a:rPr lang="vi-VN" sz="2000">
                <a:solidFill>
                  <a:schemeClr val="tx1"/>
                </a:solidFill>
                <a:effectLst/>
                <a:latin typeface="Times New Roman" panose="02020603050405020304" pitchFamily="18" charset="0"/>
                <a:ea typeface="Calibri" panose="020F0502020204030204" pitchFamily="34" charset="0"/>
              </a:rPr>
              <a:t> 	</a:t>
            </a:r>
          </a:p>
          <a:p>
            <a:pPr marL="201168" lvl="1" indent="0">
              <a:buNone/>
            </a:pPr>
            <a:r>
              <a:rPr lang="vi-VN" sz="2000">
                <a:solidFill>
                  <a:schemeClr val="tx1"/>
                </a:solidFill>
                <a:latin typeface="Times New Roman" panose="02020603050405020304" pitchFamily="18" charset="0"/>
                <a:ea typeface="Calibri" panose="020F0502020204030204" pitchFamily="34" charset="0"/>
              </a:rPr>
              <a:t>	</a:t>
            </a:r>
            <a:r>
              <a:rPr lang="en-US" sz="2000">
                <a:solidFill>
                  <a:schemeClr val="tx1"/>
                </a:solidFill>
                <a:effectLst/>
                <a:latin typeface="Times New Roman" panose="02020603050405020304" pitchFamily="18" charset="0"/>
                <a:ea typeface="Calibri" panose="020F0502020204030204" pitchFamily="34" charset="0"/>
              </a:rPr>
              <a:t>Với khách hàng chưa có tài khoản trên website, khách hàng có thể nhanh chóng đăng ký một tài khoản mới. Hoặc khách hàng đã có tài khoản có thể lựa chọn nút đăng nhập phía bên phải và tiến hành đăng nhập vào website để được sử dụng các chức năng mà phải bắt buộc đăng nhập mới có thể sử dụng</a:t>
            </a:r>
            <a:endParaRPr lang="en-US" sz="2000">
              <a:solidFill>
                <a:schemeClr val="tx1"/>
              </a:solidFill>
            </a:endParaRPr>
          </a:p>
        </p:txBody>
      </p:sp>
    </p:spTree>
    <p:extLst>
      <p:ext uri="{BB962C8B-B14F-4D97-AF65-F5344CB8AC3E}">
        <p14:creationId xmlns:p14="http://schemas.microsoft.com/office/powerpoint/2010/main" val="1442331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81554A-A5B6-40C7-92DD-A89A3A040C0F}"/>
              </a:ext>
            </a:extLst>
          </p:cNvPr>
          <p:cNvSpPr txBox="1"/>
          <p:nvPr/>
        </p:nvSpPr>
        <p:spPr>
          <a:xfrm>
            <a:off x="3620278" y="5647645"/>
            <a:ext cx="5243804" cy="646331"/>
          </a:xfrm>
          <a:prstGeom prst="rect">
            <a:avLst/>
          </a:prstGeom>
          <a:noFill/>
        </p:spPr>
        <p:txBody>
          <a:bodyPr wrap="square" rtlCol="0">
            <a:spAutoFit/>
          </a:bodyPr>
          <a:lstStyle/>
          <a:p>
            <a:pPr algn="ctr"/>
            <a:r>
              <a:rPr lang="en-US" sz="1800" i="1" dirty="0">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Chức năng đăng ký tài khoản</a:t>
            </a:r>
          </a:p>
          <a:p>
            <a:pPr algn="ct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161" y="1"/>
            <a:ext cx="10474037" cy="5647644"/>
          </a:xfrm>
          <a:prstGeom prst="rect">
            <a:avLst/>
          </a:prstGeom>
        </p:spPr>
      </p:pic>
    </p:spTree>
    <p:extLst>
      <p:ext uri="{BB962C8B-B14F-4D97-AF65-F5344CB8AC3E}">
        <p14:creationId xmlns:p14="http://schemas.microsoft.com/office/powerpoint/2010/main" val="64577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81554A-A5B6-40C7-92DD-A89A3A040C0F}"/>
              </a:ext>
            </a:extLst>
          </p:cNvPr>
          <p:cNvSpPr txBox="1"/>
          <p:nvPr/>
        </p:nvSpPr>
        <p:spPr>
          <a:xfrm>
            <a:off x="3620278" y="5790294"/>
            <a:ext cx="5243804" cy="369332"/>
          </a:xfrm>
          <a:prstGeom prst="rect">
            <a:avLst/>
          </a:prstGeom>
          <a:noFill/>
        </p:spPr>
        <p:txBody>
          <a:bodyPr wrap="square" rtlCol="0">
            <a:spAutoFit/>
          </a:bodyPr>
          <a:lstStyle/>
          <a:p>
            <a:pPr algn="ctr">
              <a:spcAft>
                <a:spcPts val="1000"/>
              </a:spcAft>
            </a:pPr>
            <a:r>
              <a:rPr lang="en-US" sz="1800" i="1" dirty="0">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Thông báo tạo tài khoản thành công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109" y="2"/>
            <a:ext cx="10377055" cy="579029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278" y="2"/>
            <a:ext cx="4296375" cy="1438476"/>
          </a:xfrm>
          <a:prstGeom prst="rect">
            <a:avLst/>
          </a:prstGeom>
        </p:spPr>
      </p:pic>
    </p:spTree>
    <p:extLst>
      <p:ext uri="{BB962C8B-B14F-4D97-AF65-F5344CB8AC3E}">
        <p14:creationId xmlns:p14="http://schemas.microsoft.com/office/powerpoint/2010/main" val="374727879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716</TotalTime>
  <Words>1286</Words>
  <Application>Microsoft Office PowerPoint</Application>
  <PresentationFormat>Widescreen</PresentationFormat>
  <Paragraphs>147</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Calibri Light</vt:lpstr>
      <vt:lpstr>Cambria</vt:lpstr>
      <vt:lpstr>Symbol</vt:lpstr>
      <vt:lpstr>Times New Roman</vt:lpstr>
      <vt:lpstr>Wingdings</vt:lpstr>
      <vt:lpstr>Retrospect</vt:lpstr>
      <vt:lpstr>CHƯƠNG 1: TỔNG QUAN VỀ FRAMEWORK LARAVEL</vt:lpstr>
      <vt:lpstr>CHƯƠNG 1: TỔNG QUAN VỀ FRAMEWORK LARAVEL</vt:lpstr>
      <vt:lpstr>CHƯƠNG 2: GIỚI THIỆU WEBSITE BÁN ĐỒ NỘI THẤT</vt:lpstr>
      <vt:lpstr>CHƯƠNG 2: GIỚI THIỆU WEBSITE BÁN ĐỒ NỘI THẤT</vt:lpstr>
      <vt:lpstr>CHƯƠNG 2: GIỚI THIỆU WEBSITE BÁN ĐỒ NỘI THẤT</vt:lpstr>
      <vt:lpstr>CHƯƠNG 2: GIỚI THIỆU WEBSITE BÁN ĐỒ NỘI THẤT</vt:lpstr>
      <vt:lpstr>CHƯƠNG 2: GIỚI THIỆU WEBSITE BÁN ĐỒ NỘI THẤT</vt:lpstr>
      <vt:lpstr>PowerPoint Presentation</vt:lpstr>
      <vt:lpstr>PowerPoint Presentation</vt:lpstr>
      <vt:lpstr>PowerPoint Presentation</vt:lpstr>
      <vt:lpstr>PowerPoint Presentation</vt:lpstr>
      <vt:lpstr>CHƯƠNG 2: GIỚI THIỆU WEBSITE BÁN ĐỒ NỘI THẤT</vt:lpstr>
      <vt:lpstr>PowerPoint Presentation</vt:lpstr>
      <vt:lpstr>CHƯƠNG 2: GIỚI THIỆU WEBSITE BÁN ĐỒ NỘI THẤT</vt:lpstr>
      <vt:lpstr>PowerPoint Presentation</vt:lpstr>
      <vt:lpstr>CHƯƠNG 2: GIỚI THIỆU WEBSITE BÁN ĐỒ NỘI THẤT</vt:lpstr>
      <vt:lpstr>PowerPoint Presentation</vt:lpstr>
      <vt:lpstr>PowerPoint Presentation</vt:lpstr>
      <vt:lpstr>CHƯƠNG 2: GIỚI THIỆU WEBSITE BÁN ĐỒ NỘI THẤT</vt:lpstr>
      <vt:lpstr>PowerPoint Presentation</vt:lpstr>
      <vt:lpstr>CHƯƠNG 2: GIỚI THIỆU WEBSITE BÁN ĐỒ NỘI THẤT</vt:lpstr>
      <vt:lpstr>CHƯƠNG 2: GIỚI THIỆU WEBSITE BÁN ĐỒ NỘI THẤT</vt:lpstr>
      <vt:lpstr>PowerPoint Presentation</vt:lpstr>
      <vt:lpstr>Chức năng Đăng xuất</vt:lpstr>
      <vt:lpstr>Chức năng giỏ hàng</vt:lpstr>
      <vt:lpstr>PowerPoint Presentation</vt:lpstr>
      <vt:lpstr>Chức năng đặt hàng</vt:lpstr>
      <vt:lpstr>PowerPoint Presentation</vt:lpstr>
      <vt:lpstr>Chức năng bình luận</vt:lpstr>
      <vt:lpstr>Chức năng đánh giá</vt:lpstr>
      <vt:lpstr>Chức năng đánh giá</vt:lpstr>
      <vt:lpstr>CHƯƠNG 2: GIỚI THIỆU WEBSITE BÁN ĐỒ NỘI THẤT</vt:lpstr>
      <vt:lpstr>1. Menu</vt:lpstr>
      <vt:lpstr>2. Quản lý sản phẩm </vt:lpstr>
      <vt:lpstr>2. Quản lý sản phẩm </vt:lpstr>
      <vt:lpstr>2. Quản lý sản phẩm </vt:lpstr>
      <vt:lpstr>2. Quản lý sản phẩm </vt:lpstr>
      <vt:lpstr>2. Quản lý sản phẩm </vt:lpstr>
      <vt:lpstr>2. Quản lý hãng và loại</vt:lpstr>
      <vt:lpstr>2. Quản lý hãng và loại</vt:lpstr>
      <vt:lpstr>2. Quản lý hãng và loại</vt:lpstr>
      <vt:lpstr>2. Quản lý hãng và loại</vt:lpstr>
      <vt:lpstr>2. Quản lý đơn đặt hàng</vt:lpstr>
      <vt:lpstr>2. Quản lý đơn đặt hàng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truon</dc:creator>
  <cp:lastModifiedBy>Ngô Bảy Hên</cp:lastModifiedBy>
  <cp:revision>79</cp:revision>
  <dcterms:created xsi:type="dcterms:W3CDTF">2021-06-09T01:32:58Z</dcterms:created>
  <dcterms:modified xsi:type="dcterms:W3CDTF">2021-06-16T06:30:48Z</dcterms:modified>
</cp:coreProperties>
</file>